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50"/>
  </p:notesMasterIdLst>
  <p:handoutMasterIdLst>
    <p:handoutMasterId r:id="rId51"/>
  </p:handoutMasterIdLst>
  <p:sldIdLst>
    <p:sldId id="467" r:id="rId5"/>
    <p:sldId id="635" r:id="rId6"/>
    <p:sldId id="644" r:id="rId7"/>
    <p:sldId id="684" r:id="rId8"/>
    <p:sldId id="645" r:id="rId9"/>
    <p:sldId id="646" r:id="rId10"/>
    <p:sldId id="681" r:id="rId11"/>
    <p:sldId id="690" r:id="rId12"/>
    <p:sldId id="659" r:id="rId13"/>
    <p:sldId id="658" r:id="rId14"/>
    <p:sldId id="673" r:id="rId15"/>
    <p:sldId id="660" r:id="rId16"/>
    <p:sldId id="661" r:id="rId17"/>
    <p:sldId id="686" r:id="rId18"/>
    <p:sldId id="691" r:id="rId19"/>
    <p:sldId id="685" r:id="rId20"/>
    <p:sldId id="687" r:id="rId21"/>
    <p:sldId id="688" r:id="rId22"/>
    <p:sldId id="689" r:id="rId23"/>
    <p:sldId id="663" r:id="rId24"/>
    <p:sldId id="664" r:id="rId25"/>
    <p:sldId id="665" r:id="rId26"/>
    <p:sldId id="671" r:id="rId27"/>
    <p:sldId id="626" r:id="rId28"/>
    <p:sldId id="570" r:id="rId29"/>
    <p:sldId id="694" r:id="rId30"/>
    <p:sldId id="667" r:id="rId31"/>
    <p:sldId id="674" r:id="rId32"/>
    <p:sldId id="692" r:id="rId33"/>
    <p:sldId id="628" r:id="rId34"/>
    <p:sldId id="630" r:id="rId35"/>
    <p:sldId id="631" r:id="rId36"/>
    <p:sldId id="678" r:id="rId37"/>
    <p:sldId id="668" r:id="rId38"/>
    <p:sldId id="669" r:id="rId39"/>
    <p:sldId id="693" r:id="rId40"/>
    <p:sldId id="670" r:id="rId41"/>
    <p:sldId id="652" r:id="rId42"/>
    <p:sldId id="654" r:id="rId43"/>
    <p:sldId id="655" r:id="rId44"/>
    <p:sldId id="648" r:id="rId45"/>
    <p:sldId id="683" r:id="rId46"/>
    <p:sldId id="679" r:id="rId47"/>
    <p:sldId id="639" r:id="rId48"/>
    <p:sldId id="643" r:id="rId49"/>
  </p:sldIdLst>
  <p:sldSz cx="9144000" cy="6858000" type="screen4x3"/>
  <p:notesSz cx="6797675" cy="9926638"/>
  <p:embeddedFontLst>
    <p:embeddedFont>
      <p:font typeface="Street Corner Bold"/>
      <p:regular r:id="rId52"/>
    </p:embeddedFont>
    <p:embeddedFont>
      <p:font typeface="KG Small Town Southern Girl" charset="0"/>
      <p:regular r:id="rId53"/>
    </p:embeddedFont>
    <p:embeddedFont>
      <p:font typeface="Street Corner"/>
      <p:regular r:id="rId54"/>
    </p:embeddedFont>
    <p:embeddedFont>
      <p:font typeface="Tahoma" pitchFamily="34" charset="0"/>
      <p:regular r:id="rId55"/>
      <p:bold r:id="rId56"/>
    </p:embeddedFont>
    <p:embeddedFont>
      <p:font typeface="Alabama" charset="0"/>
      <p:regular r:id="rId57"/>
    </p:embeddedFont>
    <p:embeddedFont>
      <p:font typeface="Times" pitchFamily="18" charset="0"/>
      <p:regular r:id="rId58"/>
      <p:bold r:id="rId59"/>
      <p:italic r:id="rId60"/>
      <p:boldItalic r:id="rId61"/>
    </p:embeddedFont>
    <p:embeddedFont>
      <p:font typeface="Calibri"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Corlett" initials="SC" lastIdx="8" clrIdx="0">
    <p:extLst>
      <p:ext uri="{19B8F6BF-5375-455C-9EA6-DF929625EA0E}">
        <p15:presenceInfo xmlns:p15="http://schemas.microsoft.com/office/powerpoint/2012/main" xmlns="" userId="S-1-5-21-3516321622-360855354-2117769609-1153" providerId="AD"/>
      </p:ext>
    </p:extLst>
  </p:cmAuthor>
  <p:cmAuthor id="2" name="Emma Mamo" initials="EM" lastIdx="1" clrIdx="1">
    <p:extLst>
      <p:ext uri="{19B8F6BF-5375-455C-9EA6-DF929625EA0E}">
        <p15:presenceInfo xmlns:p15="http://schemas.microsoft.com/office/powerpoint/2012/main" xmlns="" userId="S-1-5-21-3516321622-360855354-2117769609-1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0672"/>
    <a:srgbClr val="E12380"/>
    <a:srgbClr val="B14999"/>
    <a:srgbClr val="FD50DC"/>
    <a:srgbClr val="65BABB"/>
    <a:srgbClr val="12747A"/>
    <a:srgbClr val="2DB086"/>
    <a:srgbClr val="009EFF"/>
    <a:srgbClr val="39F621"/>
    <a:srgbClr val="3FB5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1" autoAdjust="0"/>
    <p:restoredTop sz="81567" autoAdjust="0"/>
  </p:normalViewPr>
  <p:slideViewPr>
    <p:cSldViewPr snapToObjects="1">
      <p:cViewPr varScale="1">
        <p:scale>
          <a:sx n="91" d="100"/>
          <a:sy n="91" d="100"/>
        </p:scale>
        <p:origin x="-1590" y="-96"/>
      </p:cViewPr>
      <p:guideLst>
        <p:guide orient="horz" pos="2208"/>
        <p:guide pos="2880"/>
      </p:guideLst>
    </p:cSldViewPr>
  </p:slideViewPr>
  <p:outlineViewPr>
    <p:cViewPr>
      <p:scale>
        <a:sx n="33" d="100"/>
        <a:sy n="33" d="100"/>
      </p:scale>
      <p:origin x="0" y="165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A2BB26D-E0D8-406E-9618-F64E49E1D3BD}" type="datetimeFigureOut">
              <a:rPr lang="en-GB" smtClean="0"/>
              <a:pPr/>
              <a:t>19/10/2016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BD15A2-AFE9-4A47-B286-2049C3989DF6}" type="slidenum">
              <a:rPr lang="en-GB" smtClean="0"/>
              <a:pPr/>
              <a:t>‹#›</a:t>
            </a:fld>
            <a:endParaRPr lang="en-GB"/>
          </a:p>
        </p:txBody>
      </p:sp>
    </p:spTree>
    <p:extLst>
      <p:ext uri="{BB962C8B-B14F-4D97-AF65-F5344CB8AC3E}">
        <p14:creationId xmlns:p14="http://schemas.microsoft.com/office/powerpoint/2010/main" xmlns="" val="60809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341DF6-D134-AA40-AAF5-17D492C6CD60}" type="datetimeFigureOut">
              <a:rPr lang="en-US" smtClean="0"/>
              <a:pPr/>
              <a:t>10/19/2016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11A08E-301A-AA49-8ED4-F33FA0E18398}" type="slidenum">
              <a:rPr lang="en-US" smtClean="0"/>
              <a:pPr/>
              <a:t>‹#›</a:t>
            </a:fld>
            <a:endParaRPr lang="en-US"/>
          </a:p>
        </p:txBody>
      </p:sp>
    </p:spTree>
    <p:extLst>
      <p:ext uri="{BB962C8B-B14F-4D97-AF65-F5344CB8AC3E}">
        <p14:creationId xmlns:p14="http://schemas.microsoft.com/office/powerpoint/2010/main" xmlns="" val="235282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fld id="{D22DA62A-53B2-41BC-87E7-F38359A00B1F}" type="slidenum">
              <a:rPr lang="en-GB" altLang="en-US" sz="1200" b="0" baseline="0" smtClean="0">
                <a:solidFill>
                  <a:srgbClr val="000000"/>
                </a:solidFill>
                <a:latin typeface="Times" panose="02020603050405020304" pitchFamily="18" charset="0"/>
              </a:rPr>
              <a:pPr/>
              <a:t>1</a:t>
            </a:fld>
            <a:endParaRPr lang="en-GB" altLang="en-US" sz="1200" b="0" baseline="0" smtClean="0">
              <a:solidFill>
                <a:srgbClr val="000000"/>
              </a:solidFill>
              <a:latin typeface="Times"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xmlns="" val="410486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B84A2AC-2FA1-4F5F-AA4F-F0C2E7FDADD2}" type="slidenum">
              <a:rPr lang="en-US" altLang="en-US" b="0" smtClean="0"/>
              <a:pPr/>
              <a:t>10</a:t>
            </a:fld>
            <a:endParaRPr lang="en-US" altLang="en-US" b="0"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171450" indent="-171450" eaLnBrk="1" hangingPunct="1"/>
            <a:endParaRPr lang="en-GB" altLang="en-US" dirty="0" smtClean="0">
              <a:latin typeface="Tahoma" panose="020B0604030504040204" pitchFamily="34" charset="0"/>
            </a:endParaRPr>
          </a:p>
        </p:txBody>
      </p:sp>
    </p:spTree>
    <p:extLst>
      <p:ext uri="{BB962C8B-B14F-4D97-AF65-F5344CB8AC3E}">
        <p14:creationId xmlns:p14="http://schemas.microsoft.com/office/powerpoint/2010/main" xmlns="" val="146704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solidFill>
                  <a:srgbClr val="702285"/>
                </a:solidFill>
                <a:latin typeface="Street Corner" panose="02000400000000000000" pitchFamily="2" charset="0"/>
              </a:rPr>
              <a:t>Mental health is described by WHO as- </a:t>
            </a:r>
            <a:r>
              <a:rPr lang="en-GB" dirty="0" smtClean="0">
                <a:solidFill>
                  <a:srgbClr val="260672"/>
                </a:solidFill>
                <a:latin typeface="Street Corner" panose="02000400000000000000" pitchFamily="2" charset="0"/>
              </a:rPr>
              <a:t>a state of wellbeing in which every individual realizes his or her own potential, can cope with the normal stresses of life, can work productively and fruitfully, and is able to make a contribution to her or his community-</a:t>
            </a:r>
            <a:r>
              <a:rPr lang="en-GB" baseline="0" dirty="0" smtClean="0">
                <a:solidFill>
                  <a:srgbClr val="260672"/>
                </a:solidFill>
                <a:latin typeface="Street Corner" panose="02000400000000000000" pitchFamily="2" charset="0"/>
              </a:rPr>
              <a:t> </a:t>
            </a:r>
            <a:r>
              <a:rPr lang="en-GB" sz="900" i="1" dirty="0" smtClean="0">
                <a:solidFill>
                  <a:srgbClr val="260672"/>
                </a:solidFill>
                <a:latin typeface="Street Corner" panose="02000400000000000000" pitchFamily="2" charset="0"/>
              </a:rPr>
              <a:t>World Health Organisation</a:t>
            </a:r>
            <a:endParaRPr lang="en-GB" sz="1200" dirty="0" smtClean="0">
              <a:solidFill>
                <a:srgbClr val="702285"/>
              </a:solidFill>
              <a:latin typeface="Street Corner" panose="02000400000000000000" pitchFamily="2" charset="0"/>
            </a:endParaRPr>
          </a:p>
          <a:p>
            <a:pPr marL="457200" indent="-457200" eaLnBrk="0" fontAlgn="base" hangingPunct="0">
              <a:spcBef>
                <a:spcPts val="600"/>
              </a:spcBef>
              <a:spcAft>
                <a:spcPct val="0"/>
              </a:spcAft>
              <a:buClr>
                <a:srgbClr val="003377"/>
              </a:buClr>
              <a:buFont typeface="Arial" panose="020B0604020202020204" pitchFamily="34" charset="0"/>
              <a:buChar char="•"/>
            </a:pPr>
            <a:r>
              <a:rPr lang="en-GB" sz="1200" dirty="0" smtClean="0">
                <a:solidFill>
                  <a:srgbClr val="702285"/>
                </a:solidFill>
                <a:latin typeface="Street Corner" panose="02000400000000000000" pitchFamily="2" charset="0"/>
              </a:rPr>
              <a:t>75 per cent </a:t>
            </a:r>
            <a:r>
              <a:rPr lang="en-GB" sz="1200" dirty="0" smtClean="0">
                <a:solidFill>
                  <a:srgbClr val="003377"/>
                </a:solidFill>
                <a:latin typeface="Street Corner" panose="02000400000000000000" pitchFamily="2" charset="0"/>
              </a:rPr>
              <a:t>of people with common mental health problems receive no appropriate treatment</a:t>
            </a:r>
          </a:p>
          <a:p>
            <a:pPr marL="457200" indent="-457200" eaLnBrk="0" fontAlgn="base" hangingPunct="0">
              <a:spcBef>
                <a:spcPts val="600"/>
              </a:spcBef>
              <a:spcAft>
                <a:spcPct val="0"/>
              </a:spcAft>
              <a:buClr>
                <a:srgbClr val="003377"/>
              </a:buClr>
              <a:buFont typeface="Arial" panose="020B0604020202020204" pitchFamily="34" charset="0"/>
              <a:buChar char="•"/>
            </a:pPr>
            <a:r>
              <a:rPr lang="en-GB" sz="1200" dirty="0" smtClean="0">
                <a:solidFill>
                  <a:srgbClr val="003377"/>
                </a:solidFill>
                <a:latin typeface="Street Corner" panose="02000400000000000000" pitchFamily="2" charset="0"/>
              </a:rPr>
              <a:t>Cost of mental health to society is </a:t>
            </a:r>
            <a:r>
              <a:rPr lang="en-GB" sz="1200" dirty="0" smtClean="0">
                <a:solidFill>
                  <a:srgbClr val="702285"/>
                </a:solidFill>
                <a:latin typeface="Street Corner" panose="02000400000000000000" pitchFamily="2" charset="0"/>
              </a:rPr>
              <a:t>£105 billion</a:t>
            </a:r>
          </a:p>
          <a:p>
            <a:pPr marL="457200" indent="-457200" eaLnBrk="0" fontAlgn="base" hangingPunct="0">
              <a:spcBef>
                <a:spcPts val="600"/>
              </a:spcBef>
              <a:spcAft>
                <a:spcPct val="0"/>
              </a:spcAft>
              <a:buClr>
                <a:srgbClr val="003377"/>
              </a:buClr>
              <a:buFont typeface="Arial" panose="020B0604020202020204" pitchFamily="34" charset="0"/>
              <a:buChar char="•"/>
            </a:pPr>
            <a:r>
              <a:rPr lang="en-GB" sz="1200" dirty="0" smtClean="0">
                <a:solidFill>
                  <a:srgbClr val="003377"/>
                </a:solidFill>
                <a:latin typeface="Street Corner" panose="02000400000000000000" pitchFamily="2" charset="0"/>
              </a:rPr>
              <a:t>Demand is rising – but mental health spending fell by </a:t>
            </a:r>
            <a:r>
              <a:rPr lang="en-GB" sz="1200" dirty="0" smtClean="0">
                <a:solidFill>
                  <a:srgbClr val="702285"/>
                </a:solidFill>
                <a:latin typeface="Street Corner" panose="02000400000000000000" pitchFamily="2" charset="0"/>
              </a:rPr>
              <a:t>8.25</a:t>
            </a:r>
            <a:r>
              <a:rPr lang="en-GB" sz="1200" dirty="0" smtClean="0">
                <a:solidFill>
                  <a:srgbClr val="003377"/>
                </a:solidFill>
                <a:latin typeface="Street Corner" panose="02000400000000000000" pitchFamily="2" charset="0"/>
              </a:rPr>
              <a:t> per cent (£60m) in last Parliament</a:t>
            </a:r>
          </a:p>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11</a:t>
            </a:fld>
            <a:endParaRPr lang="en-US"/>
          </a:p>
        </p:txBody>
      </p:sp>
    </p:spTree>
    <p:extLst>
      <p:ext uri="{BB962C8B-B14F-4D97-AF65-F5344CB8AC3E}">
        <p14:creationId xmlns:p14="http://schemas.microsoft.com/office/powerpoint/2010/main" xmlns="" val="10083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260672"/>
              </a:solidFill>
              <a:latin typeface="Street Corner" panose="02000400000000000000" pitchFamily="2" charset="0"/>
            </a:endParaRPr>
          </a:p>
        </p:txBody>
      </p:sp>
      <p:sp>
        <p:nvSpPr>
          <p:cNvPr id="4" name="Slide Number Placeholder 3"/>
          <p:cNvSpPr>
            <a:spLocks noGrp="1"/>
          </p:cNvSpPr>
          <p:nvPr>
            <p:ph type="sldNum" sz="quarter" idx="10"/>
          </p:nvPr>
        </p:nvSpPr>
        <p:spPr/>
        <p:txBody>
          <a:bodyPr/>
          <a:lstStyle/>
          <a:p>
            <a:fld id="{D911A08E-301A-AA49-8ED4-F33FA0E18398}" type="slidenum">
              <a:rPr lang="en-US" smtClean="0"/>
              <a:pPr/>
              <a:t>12</a:t>
            </a:fld>
            <a:endParaRPr lang="en-US" dirty="0"/>
          </a:p>
        </p:txBody>
      </p:sp>
    </p:spTree>
    <p:extLst>
      <p:ext uri="{BB962C8B-B14F-4D97-AF65-F5344CB8AC3E}">
        <p14:creationId xmlns:p14="http://schemas.microsoft.com/office/powerpoint/2010/main" xmlns="" val="140934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Times" panose="02020603050405020304" pitchFamily="18" charset="0"/>
            </a:endParaRPr>
          </a:p>
        </p:txBody>
      </p:sp>
    </p:spTree>
    <p:extLst>
      <p:ext uri="{BB962C8B-B14F-4D97-AF65-F5344CB8AC3E}">
        <p14:creationId xmlns:p14="http://schemas.microsoft.com/office/powerpoint/2010/main" xmlns="" val="403692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50000"/>
              </a:spcBef>
              <a:spcAft>
                <a:spcPct val="20000"/>
              </a:spcAft>
              <a:buFont typeface="Symbol" panose="05050102010706020507" pitchFamily="18" charset="2"/>
              <a:buChar char=""/>
            </a:pPr>
            <a:r>
              <a:rPr lang="en-GB" altLang="en-US" sz="1200" dirty="0" smtClean="0">
                <a:solidFill>
                  <a:srgbClr val="003377"/>
                </a:solidFill>
                <a:latin typeface="Street Corner" panose="02000400000000000000" pitchFamily="2" charset="0"/>
                <a:cs typeface="Tahoma" panose="020B0604030504040204" pitchFamily="34" charset="0"/>
              </a:rPr>
              <a:t>8.3% improvement in attitudes 2008-2015 for the adult programme</a:t>
            </a:r>
          </a:p>
          <a:p>
            <a:pPr eaLnBrk="1" hangingPunct="1">
              <a:lnSpc>
                <a:spcPct val="90000"/>
              </a:lnSpc>
              <a:spcBef>
                <a:spcPct val="50000"/>
              </a:spcBef>
              <a:spcAft>
                <a:spcPct val="20000"/>
              </a:spcAft>
              <a:buFont typeface="Symbol" panose="05050102010706020507" pitchFamily="18" charset="2"/>
              <a:buNone/>
            </a:pPr>
            <a:endParaRPr lang="en-GB" altLang="en-US" sz="1200" dirty="0" smtClean="0">
              <a:solidFill>
                <a:srgbClr val="003377"/>
              </a:solidFill>
              <a:latin typeface="Street Corner" panose="02000400000000000000" pitchFamily="2" charset="0"/>
              <a:cs typeface="Tahoma" panose="020B0604030504040204" pitchFamily="34" charset="0"/>
            </a:endParaRPr>
          </a:p>
          <a:p>
            <a:pPr eaLnBrk="1" hangingPunct="1">
              <a:lnSpc>
                <a:spcPct val="90000"/>
              </a:lnSpc>
              <a:spcBef>
                <a:spcPct val="50000"/>
              </a:spcBef>
              <a:spcAft>
                <a:spcPct val="20000"/>
              </a:spcAft>
              <a:buFont typeface="Symbol" panose="05050102010706020507" pitchFamily="18" charset="2"/>
              <a:buChar char=""/>
            </a:pPr>
            <a:r>
              <a:rPr lang="en-GB" altLang="en-US" sz="1200" dirty="0" smtClean="0">
                <a:solidFill>
                  <a:srgbClr val="003377"/>
                </a:solidFill>
                <a:latin typeface="Street Corner" panose="02000400000000000000" pitchFamily="2" charset="0"/>
                <a:cs typeface="Tahoma" panose="020B0604030504040204" pitchFamily="34" charset="0"/>
              </a:rPr>
              <a:t>3% reduction in discrimination</a:t>
            </a:r>
            <a:endParaRPr lang="en-GB" altLang="en-US" sz="1200" dirty="0">
              <a:solidFill>
                <a:srgbClr val="003377"/>
              </a:solidFill>
              <a:latin typeface="Street Corner" panose="02000400000000000000" pitchFamily="2"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911A08E-301A-AA49-8ED4-F33FA0E18398}" type="slidenum">
              <a:rPr lang="en-US" smtClean="0"/>
              <a:pPr/>
              <a:t>14</a:t>
            </a:fld>
            <a:endParaRPr lang="en-US"/>
          </a:p>
        </p:txBody>
      </p:sp>
    </p:spTree>
    <p:extLst>
      <p:ext uri="{BB962C8B-B14F-4D97-AF65-F5344CB8AC3E}">
        <p14:creationId xmlns:p14="http://schemas.microsoft.com/office/powerpoint/2010/main" xmlns="" val="382825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u="none" dirty="0" smtClean="0">
                <a:latin typeface="Times" panose="02020603050405020304" pitchFamily="18" charset="0"/>
              </a:rPr>
              <a:t>Tackling</a:t>
            </a:r>
            <a:r>
              <a:rPr lang="en-GB" altLang="en-US" u="none" baseline="0" dirty="0" smtClean="0">
                <a:latin typeface="Times" panose="02020603050405020304" pitchFamily="18" charset="0"/>
              </a:rPr>
              <a:t> stigma can create a virtuous circle of empowerment</a:t>
            </a:r>
          </a:p>
          <a:p>
            <a:endParaRPr lang="en-GB" altLang="en-US" u="none" baseline="0" dirty="0" smtClean="0">
              <a:latin typeface="Times" panose="02020603050405020304" pitchFamily="18" charset="0"/>
            </a:endParaRPr>
          </a:p>
          <a:p>
            <a:r>
              <a:rPr lang="en-GB" altLang="en-US" u="none" baseline="0" dirty="0" smtClean="0">
                <a:latin typeface="Times" panose="02020603050405020304" pitchFamily="18" charset="0"/>
              </a:rPr>
              <a:t>Increases the chance people will seek help if they become unwell, can change people’s expectations about mental health.</a:t>
            </a:r>
            <a:endParaRPr lang="en-GB" altLang="en-US" u="none" dirty="0" smtClean="0">
              <a:latin typeface="Times" panose="02020603050405020304" pitchFamily="18" charset="0"/>
            </a:endParaRPr>
          </a:p>
          <a:p>
            <a:endParaRPr lang="en-GB" altLang="en-US" dirty="0" smtClean="0">
              <a:latin typeface="Times" panose="02020603050405020304" pitchFamily="18" charset="0"/>
            </a:endParaRP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xmlns="" val="302154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260672"/>
              </a:solidFill>
              <a:latin typeface="Street Corner" panose="02000400000000000000" pitchFamily="2" charset="0"/>
            </a:endParaRPr>
          </a:p>
        </p:txBody>
      </p:sp>
      <p:sp>
        <p:nvSpPr>
          <p:cNvPr id="4" name="Slide Number Placeholder 3"/>
          <p:cNvSpPr>
            <a:spLocks noGrp="1"/>
          </p:cNvSpPr>
          <p:nvPr>
            <p:ph type="sldNum" sz="quarter" idx="10"/>
          </p:nvPr>
        </p:nvSpPr>
        <p:spPr/>
        <p:txBody>
          <a:bodyPr/>
          <a:lstStyle/>
          <a:p>
            <a:fld id="{D911A08E-301A-AA49-8ED4-F33FA0E18398}" type="slidenum">
              <a:rPr lang="en-US" smtClean="0"/>
              <a:pPr/>
              <a:t>17</a:t>
            </a:fld>
            <a:endParaRPr lang="en-US" dirty="0"/>
          </a:p>
        </p:txBody>
      </p:sp>
    </p:spTree>
    <p:extLst>
      <p:ext uri="{BB962C8B-B14F-4D97-AF65-F5344CB8AC3E}">
        <p14:creationId xmlns:p14="http://schemas.microsoft.com/office/powerpoint/2010/main" xmlns="" val="130038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Nearly 9 out of 10 people have been</a:t>
            </a:r>
            <a:r>
              <a:rPr lang="en-GB" baseline="0" dirty="0" smtClean="0"/>
              <a:t> affected by stigma and discrimination</a:t>
            </a:r>
          </a:p>
          <a:p>
            <a:pPr marL="171450" indent="-171450">
              <a:buFontTx/>
              <a:buChar char="-"/>
            </a:pPr>
            <a:r>
              <a:rPr lang="en-GB" baseline="0" dirty="0" smtClean="0"/>
              <a:t>Two-thirds of people have stopped doing things because of stigma they face- applying for jobs, making new friends, going out to pubs and shops</a:t>
            </a:r>
          </a:p>
          <a:p>
            <a:pPr marL="171450" indent="-171450">
              <a:buFontTx/>
              <a:buChar char="-"/>
            </a:pPr>
            <a:r>
              <a:rPr lang="en-GB" baseline="0" dirty="0" smtClean="0"/>
              <a:t>It can even prevent people from reporting crime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19</a:t>
            </a:fld>
            <a:endParaRPr lang="en-US"/>
          </a:p>
        </p:txBody>
      </p:sp>
    </p:spTree>
    <p:extLst>
      <p:ext uri="{BB962C8B-B14F-4D97-AF65-F5344CB8AC3E}">
        <p14:creationId xmlns:p14="http://schemas.microsoft.com/office/powerpoint/2010/main" xmlns="" val="366153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20</a:t>
            </a:fld>
            <a:endParaRPr lang="en-US" dirty="0"/>
          </a:p>
        </p:txBody>
      </p:sp>
    </p:spTree>
    <p:extLst>
      <p:ext uri="{BB962C8B-B14F-4D97-AF65-F5344CB8AC3E}">
        <p14:creationId xmlns:p14="http://schemas.microsoft.com/office/powerpoint/2010/main" xmlns="" val="386600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23F88D-C6B6-4DE4-9401-BCE86C0C36C2}"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p14="http://schemas.microsoft.com/office/powerpoint/2010/main" xmlns="" val="314072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54E138-FD3A-42B0-A6AA-EC7AAFF7822C}" type="slidenum">
              <a:rPr lang="en-GB" altLang="en-US">
                <a:latin typeface="Times"/>
                <a:cs typeface="Arial" charset="0"/>
              </a:rPr>
              <a:pPr fontAlgn="base">
                <a:spcBef>
                  <a:spcPct val="0"/>
                </a:spcBef>
                <a:spcAft>
                  <a:spcPct val="0"/>
                </a:spcAft>
              </a:pPr>
              <a:t>2</a:t>
            </a:fld>
            <a:endParaRPr lang="en-GB" altLang="en-US">
              <a:latin typeface="Times"/>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latin typeface="Times"/>
            </a:endParaRPr>
          </a:p>
        </p:txBody>
      </p:sp>
    </p:spTree>
    <p:extLst>
      <p:ext uri="{BB962C8B-B14F-4D97-AF65-F5344CB8AC3E}">
        <p14:creationId xmlns:p14="http://schemas.microsoft.com/office/powerpoint/2010/main" xmlns="" val="404041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endParaRPr lang="en-GB" sz="1200" dirty="0" smtClean="0">
              <a:solidFill>
                <a:srgbClr val="260672"/>
              </a:solidFill>
              <a:latin typeface="Street Corner" panose="02000400000000000000" pitchFamily="2"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37850-B32A-4FC6-88F8-B481A4BFBFB5}"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p14="http://schemas.microsoft.com/office/powerpoint/2010/main" xmlns="" val="3259624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37850-B32A-4FC6-88F8-B481A4BFBFB5}"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xmlns="" val="240128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37850-B32A-4FC6-88F8-B481A4BFBFB5}"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xmlns="" val="21225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25</a:t>
            </a:fld>
            <a:endParaRPr lang="en-US"/>
          </a:p>
        </p:txBody>
      </p:sp>
    </p:spTree>
    <p:extLst>
      <p:ext uri="{BB962C8B-B14F-4D97-AF65-F5344CB8AC3E}">
        <p14:creationId xmlns:p14="http://schemas.microsoft.com/office/powerpoint/2010/main" xmlns="" val="1521183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911A08E-301A-AA49-8ED4-F33FA0E18398}" type="slidenum">
              <a:rPr lang="en-US" smtClean="0"/>
              <a:pPr/>
              <a:t>27</a:t>
            </a:fld>
            <a:endParaRPr lang="en-US" dirty="0"/>
          </a:p>
        </p:txBody>
      </p:sp>
    </p:spTree>
    <p:extLst>
      <p:ext uri="{BB962C8B-B14F-4D97-AF65-F5344CB8AC3E}">
        <p14:creationId xmlns:p14="http://schemas.microsoft.com/office/powerpoint/2010/main" xmlns="" val="218525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a:t>
            </a:r>
            <a:r>
              <a:rPr lang="en-GB" baseline="0" dirty="0" smtClean="0"/>
              <a:t> to create a mentally healthy workplace, you need to implement a comprehensive approach that</a:t>
            </a:r>
          </a:p>
          <a:p>
            <a:pPr marL="171450" indent="-171450">
              <a:buFontTx/>
              <a:buChar char="-"/>
            </a:pPr>
            <a:r>
              <a:rPr lang="en-GB" baseline="0" dirty="0" smtClean="0"/>
              <a:t>Promotes wellbeing for all staff</a:t>
            </a:r>
          </a:p>
          <a:p>
            <a:pPr marL="171450" indent="-171450">
              <a:buFontTx/>
              <a:buChar char="-"/>
            </a:pPr>
            <a:r>
              <a:rPr lang="en-GB" baseline="0" dirty="0" smtClean="0"/>
              <a:t>Tackles the work-related causes of MHPs</a:t>
            </a:r>
          </a:p>
          <a:p>
            <a:pPr marL="171450" indent="-171450">
              <a:buFontTx/>
              <a:buChar char="-"/>
            </a:pPr>
            <a:r>
              <a:rPr lang="en-GB" baseline="0" dirty="0" smtClean="0"/>
              <a:t>Supports staff experiencing a MHP across the spectrum</a:t>
            </a:r>
          </a:p>
          <a:p>
            <a:pPr marL="171450" indent="-171450">
              <a:buFontTx/>
              <a:buChar char="-"/>
            </a:pPr>
            <a:endParaRPr lang="en-GB" baseline="0" dirty="0" smtClean="0"/>
          </a:p>
          <a:p>
            <a:pPr marL="0" indent="0">
              <a:buFontTx/>
              <a:buNone/>
            </a:pPr>
            <a:r>
              <a:rPr lang="en-GB" baseline="0" dirty="0" smtClean="0"/>
              <a:t>Senior leadership is key to this</a:t>
            </a:r>
          </a:p>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28</a:t>
            </a:fld>
            <a:endParaRPr lang="en-US"/>
          </a:p>
        </p:txBody>
      </p:sp>
    </p:spTree>
    <p:extLst>
      <p:ext uri="{BB962C8B-B14F-4D97-AF65-F5344CB8AC3E}">
        <p14:creationId xmlns:p14="http://schemas.microsoft.com/office/powerpoint/2010/main" xmlns="" val="295424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8916"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5E265B0C-C4D8-42C7-B4E2-27684AAF93D7}" type="slidenum">
              <a:rPr lang="en-US" sz="1200">
                <a:latin typeface="Calibri" pitchFamily="34" charset="0"/>
              </a:rPr>
              <a:pPr algn="r"/>
              <a:t>30</a:t>
            </a:fld>
            <a:endParaRPr lang="en-US" sz="1200">
              <a:latin typeface="Calibri" pitchFamily="34" charset="0"/>
            </a:endParaRPr>
          </a:p>
        </p:txBody>
      </p:sp>
    </p:spTree>
    <p:extLst>
      <p:ext uri="{BB962C8B-B14F-4D97-AF65-F5344CB8AC3E}">
        <p14:creationId xmlns:p14="http://schemas.microsoft.com/office/powerpoint/2010/main" xmlns="" val="2325686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a:spcAft>
                <a:spcPts val="600"/>
              </a:spcAft>
              <a:buFont typeface="Arial" panose="020B0604020202020204" pitchFamily="34" charset="0"/>
              <a:buNone/>
            </a:pPr>
            <a:endParaRPr lang="en-GB" sz="1200" dirty="0" smtClean="0">
              <a:solidFill>
                <a:srgbClr val="260672"/>
              </a:solidFill>
              <a:latin typeface="Street Corner" pitchFamily="2" charset="0"/>
            </a:endParaRPr>
          </a:p>
          <a:p>
            <a:pPr>
              <a:spcBef>
                <a:spcPct val="0"/>
              </a:spcBef>
            </a:pPr>
            <a:endParaRPr lang="en-GB" dirty="0" smtClean="0"/>
          </a:p>
        </p:txBody>
      </p:sp>
      <p:sp>
        <p:nvSpPr>
          <p:cNvPr id="43012"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AA94DCC6-D122-4679-9F3F-DCB11A5E8916}" type="slidenum">
              <a:rPr lang="en-US" sz="1200">
                <a:latin typeface="Calibri" pitchFamily="34" charset="0"/>
              </a:rPr>
              <a:pPr algn="r"/>
              <a:t>31</a:t>
            </a:fld>
            <a:endParaRPr lang="en-US" sz="1200">
              <a:latin typeface="Calibri" pitchFamily="34" charset="0"/>
            </a:endParaRPr>
          </a:p>
        </p:txBody>
      </p:sp>
    </p:spTree>
    <p:extLst>
      <p:ext uri="{BB962C8B-B14F-4D97-AF65-F5344CB8AC3E}">
        <p14:creationId xmlns:p14="http://schemas.microsoft.com/office/powerpoint/2010/main" xmlns="" val="133482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dirty="0" smtClean="0"/>
          </a:p>
        </p:txBody>
      </p:sp>
      <p:sp>
        <p:nvSpPr>
          <p:cNvPr id="45060"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061AECE7-248A-410D-AA66-B4A5AACA04F2}" type="slidenum">
              <a:rPr lang="en-US" sz="1200">
                <a:latin typeface="Calibri" pitchFamily="34" charset="0"/>
              </a:rPr>
              <a:pPr algn="r"/>
              <a:t>32</a:t>
            </a:fld>
            <a:endParaRPr lang="en-US" sz="1200">
              <a:latin typeface="Calibri" pitchFamily="34" charset="0"/>
            </a:endParaRPr>
          </a:p>
        </p:txBody>
      </p:sp>
    </p:spTree>
    <p:extLst>
      <p:ext uri="{BB962C8B-B14F-4D97-AF65-F5344CB8AC3E}">
        <p14:creationId xmlns:p14="http://schemas.microsoft.com/office/powerpoint/2010/main" xmlns="" val="215518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dirty="0" smtClean="0"/>
          </a:p>
        </p:txBody>
      </p:sp>
      <p:sp>
        <p:nvSpPr>
          <p:cNvPr id="45060"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061AECE7-248A-410D-AA66-B4A5AACA04F2}" type="slidenum">
              <a:rPr lang="en-US" sz="1200">
                <a:latin typeface="Calibri" pitchFamily="34" charset="0"/>
              </a:rPr>
              <a:pPr algn="r"/>
              <a:t>33</a:t>
            </a:fld>
            <a:endParaRPr lang="en-US" sz="1200">
              <a:latin typeface="Calibri" pitchFamily="34" charset="0"/>
            </a:endParaRPr>
          </a:p>
        </p:txBody>
      </p:sp>
    </p:spTree>
    <p:extLst>
      <p:ext uri="{BB962C8B-B14F-4D97-AF65-F5344CB8AC3E}">
        <p14:creationId xmlns:p14="http://schemas.microsoft.com/office/powerpoint/2010/main" xmlns="" val="215173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3</a:t>
            </a:fld>
            <a:endParaRPr lang="en-US"/>
          </a:p>
        </p:txBody>
      </p:sp>
    </p:spTree>
    <p:extLst>
      <p:ext uri="{BB962C8B-B14F-4D97-AF65-F5344CB8AC3E}">
        <p14:creationId xmlns:p14="http://schemas.microsoft.com/office/powerpoint/2010/main" xmlns="" val="85614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911A08E-301A-AA49-8ED4-F33FA0E18398}" type="slidenum">
              <a:rPr lang="en-US" smtClean="0"/>
              <a:pPr/>
              <a:t>34</a:t>
            </a:fld>
            <a:endParaRPr lang="en-US" dirty="0"/>
          </a:p>
        </p:txBody>
      </p:sp>
    </p:spTree>
    <p:extLst>
      <p:ext uri="{BB962C8B-B14F-4D97-AF65-F5344CB8AC3E}">
        <p14:creationId xmlns:p14="http://schemas.microsoft.com/office/powerpoint/2010/main" xmlns="" val="3153849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dirty="0" smtClean="0"/>
          </a:p>
        </p:txBody>
      </p:sp>
      <p:sp>
        <p:nvSpPr>
          <p:cNvPr id="45060"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061AECE7-248A-410D-AA66-B4A5AACA04F2}" type="slidenum">
              <a:rPr lang="en-US" sz="1200">
                <a:latin typeface="Calibri" pitchFamily="34" charset="0"/>
              </a:rPr>
              <a:pPr algn="r"/>
              <a:t>35</a:t>
            </a:fld>
            <a:endParaRPr lang="en-US" sz="1200">
              <a:latin typeface="Calibri" pitchFamily="34" charset="0"/>
            </a:endParaRPr>
          </a:p>
        </p:txBody>
      </p:sp>
    </p:spTree>
    <p:extLst>
      <p:ext uri="{BB962C8B-B14F-4D97-AF65-F5344CB8AC3E}">
        <p14:creationId xmlns:p14="http://schemas.microsoft.com/office/powerpoint/2010/main" xmlns="" val="10164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911A08E-301A-AA49-8ED4-F33FA0E18398}" type="slidenum">
              <a:rPr lang="en-US" smtClean="0"/>
              <a:pPr/>
              <a:t>37</a:t>
            </a:fld>
            <a:endParaRPr lang="en-US" dirty="0"/>
          </a:p>
        </p:txBody>
      </p:sp>
    </p:spTree>
    <p:extLst>
      <p:ext uri="{BB962C8B-B14F-4D97-AF65-F5344CB8AC3E}">
        <p14:creationId xmlns:p14="http://schemas.microsoft.com/office/powerpoint/2010/main" xmlns="" val="360054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GB" dirty="0" smtClean="0"/>
              <a:t>Boost your wellbeing</a:t>
            </a:r>
          </a:p>
          <a:p>
            <a:pPr marL="171450" indent="-171450">
              <a:spcBef>
                <a:spcPct val="0"/>
              </a:spcBef>
              <a:buFontTx/>
              <a:buChar char="-"/>
            </a:pPr>
            <a:r>
              <a:rPr lang="en-GB" dirty="0" smtClean="0"/>
              <a:t>5 ways to wellbeing</a:t>
            </a:r>
          </a:p>
          <a:p>
            <a:pPr marL="171450" indent="-171450">
              <a:spcBef>
                <a:spcPct val="0"/>
              </a:spcBef>
              <a:buFontTx/>
              <a:buChar char="-"/>
            </a:pPr>
            <a:r>
              <a:rPr lang="en-GB" dirty="0" smtClean="0"/>
              <a:t>Positive</a:t>
            </a:r>
            <a:r>
              <a:rPr lang="en-GB" baseline="0" dirty="0" smtClean="0"/>
              <a:t> psychology </a:t>
            </a:r>
            <a:r>
              <a:rPr lang="en-GB" baseline="0" dirty="0" smtClean="0">
                <a:sym typeface="Wingdings" panose="05000000000000000000" pitchFamily="2" charset="2"/>
              </a:rPr>
              <a:t> science of happiness</a:t>
            </a:r>
          </a:p>
          <a:p>
            <a:pPr marL="171450" indent="-171450">
              <a:spcBef>
                <a:spcPct val="0"/>
              </a:spcBef>
              <a:buFontTx/>
              <a:buChar char="-"/>
            </a:pPr>
            <a:endParaRPr lang="en-GB" baseline="0" dirty="0" smtClean="0">
              <a:sym typeface="Wingdings" panose="05000000000000000000" pitchFamily="2" charset="2"/>
            </a:endParaRPr>
          </a:p>
          <a:p>
            <a:pPr marL="0" indent="0">
              <a:spcBef>
                <a:spcPct val="0"/>
              </a:spcBef>
              <a:buFontTx/>
              <a:buNone/>
            </a:pPr>
            <a:r>
              <a:rPr lang="en-GB" baseline="0" dirty="0" smtClean="0">
                <a:sym typeface="Wingdings" panose="05000000000000000000" pitchFamily="2" charset="2"/>
              </a:rPr>
              <a:t>Build social connections</a:t>
            </a:r>
          </a:p>
          <a:p>
            <a:pPr marL="171450" indent="-171450">
              <a:spcBef>
                <a:spcPct val="0"/>
              </a:spcBef>
              <a:buFontTx/>
              <a:buChar char="-"/>
            </a:pPr>
            <a:r>
              <a:rPr lang="en-GB" baseline="0" dirty="0" smtClean="0">
                <a:sym typeface="Wingdings" panose="05000000000000000000" pitchFamily="2" charset="2"/>
              </a:rPr>
              <a:t>Friends and family  support system to draw on</a:t>
            </a:r>
          </a:p>
          <a:p>
            <a:pPr marL="171450" indent="-171450">
              <a:spcBef>
                <a:spcPct val="0"/>
              </a:spcBef>
              <a:buFontTx/>
              <a:buChar char="-"/>
            </a:pPr>
            <a:endParaRPr lang="en-GB" baseline="0" dirty="0" smtClean="0">
              <a:sym typeface="Wingdings" panose="05000000000000000000" pitchFamily="2" charset="2"/>
            </a:endParaRPr>
          </a:p>
          <a:p>
            <a:pPr marL="0" indent="0">
              <a:spcBef>
                <a:spcPct val="0"/>
              </a:spcBef>
              <a:buFontTx/>
              <a:buNone/>
            </a:pPr>
            <a:r>
              <a:rPr lang="en-GB" baseline="0" dirty="0" smtClean="0">
                <a:sym typeface="Wingdings" panose="05000000000000000000" pitchFamily="2" charset="2"/>
              </a:rPr>
              <a:t>Find ways to cope</a:t>
            </a:r>
          </a:p>
          <a:p>
            <a:pPr marL="171450" indent="-171450">
              <a:spcBef>
                <a:spcPct val="0"/>
              </a:spcBef>
              <a:buFontTx/>
              <a:buChar char="-"/>
            </a:pPr>
            <a:r>
              <a:rPr lang="en-GB" baseline="0" dirty="0" smtClean="0">
                <a:sym typeface="Wingdings" panose="05000000000000000000" pitchFamily="2" charset="2"/>
              </a:rPr>
              <a:t>Do you ruminate about the past or worry about the future? Mindfulness might be helpful</a:t>
            </a:r>
          </a:p>
          <a:p>
            <a:pPr marL="171450" indent="-171450">
              <a:spcBef>
                <a:spcPct val="0"/>
              </a:spcBef>
              <a:buFontTx/>
              <a:buChar char="-"/>
            </a:pPr>
            <a:r>
              <a:rPr lang="en-GB" baseline="0" dirty="0" smtClean="0">
                <a:sym typeface="Wingdings" panose="05000000000000000000" pitchFamily="2" charset="2"/>
              </a:rPr>
              <a:t>Are you quite critical of yourself? Being more compassionate to yourself and reflecting more on what you’ve done well can counter that</a:t>
            </a:r>
          </a:p>
          <a:p>
            <a:pPr marL="171450" indent="-171450">
              <a:spcBef>
                <a:spcPct val="0"/>
              </a:spcBef>
              <a:buFontTx/>
              <a:buChar char="-"/>
            </a:pPr>
            <a:r>
              <a:rPr lang="en-GB" baseline="0" dirty="0" smtClean="0">
                <a:sym typeface="Wingdings" panose="05000000000000000000" pitchFamily="2" charset="2"/>
              </a:rPr>
              <a:t>Do things bring you down a lot? Keeping a gratitude journal might help</a:t>
            </a:r>
          </a:p>
          <a:p>
            <a:pPr marL="171450" indent="-171450">
              <a:spcBef>
                <a:spcPct val="0"/>
              </a:spcBef>
              <a:buFontTx/>
              <a:buChar char="-"/>
            </a:pPr>
            <a:r>
              <a:rPr lang="en-GB" baseline="0" dirty="0" smtClean="0">
                <a:sym typeface="Wingdings" panose="05000000000000000000" pitchFamily="2" charset="2"/>
              </a:rPr>
              <a:t>Do you get stressed? Learn some relaxation techniques such as breathing exercises, listening to music</a:t>
            </a:r>
          </a:p>
          <a:p>
            <a:pPr marL="171450" indent="-171450">
              <a:spcBef>
                <a:spcPct val="0"/>
              </a:spcBef>
              <a:buFontTx/>
              <a:buChar char="-"/>
            </a:pPr>
            <a:endParaRPr lang="en-GB" baseline="0" dirty="0" smtClean="0">
              <a:sym typeface="Wingdings" panose="05000000000000000000" pitchFamily="2" charset="2"/>
            </a:endParaRPr>
          </a:p>
          <a:p>
            <a:pPr marL="0" indent="0">
              <a:spcBef>
                <a:spcPct val="0"/>
              </a:spcBef>
              <a:buFontTx/>
              <a:buNone/>
            </a:pPr>
            <a:r>
              <a:rPr lang="en-GB" baseline="0" dirty="0" smtClean="0">
                <a:sym typeface="Wingdings" panose="05000000000000000000" pitchFamily="2" charset="2"/>
              </a:rPr>
              <a:t>All of this is advanced common sense in a lot of ways but it’s about taking the time to do it and investing in yourself</a:t>
            </a:r>
          </a:p>
          <a:p>
            <a:pPr marL="171450" indent="-171450">
              <a:spcBef>
                <a:spcPct val="0"/>
              </a:spcBef>
              <a:buFontTx/>
              <a:buChar char="-"/>
            </a:pPr>
            <a:endParaRPr lang="en-GB" baseline="0" dirty="0" smtClean="0">
              <a:sym typeface="Wingdings" panose="05000000000000000000" pitchFamily="2" charset="2"/>
            </a:endParaRPr>
          </a:p>
          <a:p>
            <a:pPr marL="171450" indent="-171450">
              <a:spcBef>
                <a:spcPct val="0"/>
              </a:spcBef>
              <a:buFontTx/>
              <a:buChar char="-"/>
            </a:pPr>
            <a:endParaRPr lang="en-GB" baseline="0" dirty="0" smtClean="0">
              <a:sym typeface="Wingdings" panose="05000000000000000000" pitchFamily="2" charset="2"/>
            </a:endParaRPr>
          </a:p>
        </p:txBody>
      </p:sp>
      <p:sp>
        <p:nvSpPr>
          <p:cNvPr id="45060"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061AECE7-248A-410D-AA66-B4A5AACA04F2}" type="slidenum">
              <a:rPr lang="en-US" sz="1200">
                <a:latin typeface="Calibri" pitchFamily="34" charset="0"/>
              </a:rPr>
              <a:pPr algn="r"/>
              <a:t>38</a:t>
            </a:fld>
            <a:endParaRPr lang="en-US" sz="1200">
              <a:latin typeface="Calibri" pitchFamily="34" charset="0"/>
            </a:endParaRPr>
          </a:p>
        </p:txBody>
      </p:sp>
    </p:spTree>
    <p:extLst>
      <p:ext uri="{BB962C8B-B14F-4D97-AF65-F5344CB8AC3E}">
        <p14:creationId xmlns:p14="http://schemas.microsoft.com/office/powerpoint/2010/main" xmlns="" val="2942760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710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E302B1CA-7912-4196-9723-0C175C1BAD3F}" type="slidenum">
              <a:rPr lang="en-US" sz="1200">
                <a:latin typeface="Calibri" pitchFamily="34" charset="0"/>
              </a:rPr>
              <a:pPr algn="r"/>
              <a:t>39</a:t>
            </a:fld>
            <a:endParaRPr lang="en-US" sz="1200">
              <a:latin typeface="Calibri" pitchFamily="34" charset="0"/>
            </a:endParaRPr>
          </a:p>
        </p:txBody>
      </p:sp>
    </p:spTree>
    <p:extLst>
      <p:ext uri="{BB962C8B-B14F-4D97-AF65-F5344CB8AC3E}">
        <p14:creationId xmlns:p14="http://schemas.microsoft.com/office/powerpoint/2010/main" xmlns="" val="75825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E302B1CA-7912-4196-9723-0C175C1BAD3F}" type="slidenum">
              <a:rPr lang="en-US" sz="1200">
                <a:latin typeface="Calibri" pitchFamily="34" charset="0"/>
              </a:rPr>
              <a:pPr algn="r"/>
              <a:t>40</a:t>
            </a:fld>
            <a:endParaRPr lang="en-US" sz="1200">
              <a:latin typeface="Calibri" pitchFamily="34" charset="0"/>
            </a:endParaRPr>
          </a:p>
        </p:txBody>
      </p:sp>
    </p:spTree>
    <p:extLst>
      <p:ext uri="{BB962C8B-B14F-4D97-AF65-F5344CB8AC3E}">
        <p14:creationId xmlns:p14="http://schemas.microsoft.com/office/powerpoint/2010/main" xmlns="" val="2166675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41</a:t>
            </a:fld>
            <a:endParaRPr lang="en-US"/>
          </a:p>
        </p:txBody>
      </p:sp>
    </p:spTree>
    <p:extLst>
      <p:ext uri="{BB962C8B-B14F-4D97-AF65-F5344CB8AC3E}">
        <p14:creationId xmlns:p14="http://schemas.microsoft.com/office/powerpoint/2010/main" xmlns="" val="2158227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programme was piloted in 4 banks over a 12 month period, including with Lloyds Banking Group and Bank of England </a:t>
            </a:r>
          </a:p>
          <a:p>
            <a:endParaRPr lang="en-GB" dirty="0" smtClean="0"/>
          </a:p>
          <a:p>
            <a:r>
              <a:rPr lang="en-GB" dirty="0" smtClean="0"/>
              <a:t>New programme</a:t>
            </a:r>
          </a:p>
          <a:p>
            <a:pPr marL="171450" indent="-171450">
              <a:buFont typeface="Arial" panose="020B0604020202020204" pitchFamily="34" charset="0"/>
              <a:buChar char="•"/>
            </a:pPr>
            <a:r>
              <a:rPr lang="en-GB" dirty="0" smtClean="0"/>
              <a:t>Core programme-</a:t>
            </a:r>
            <a:r>
              <a:rPr lang="en-GB" baseline="0" dirty="0" smtClean="0"/>
              <a:t> Topics to include: promoting wellbeing within the organisation, identifying mental health problems, how to support staff, supporting your own wellbeing </a:t>
            </a:r>
            <a:r>
              <a:rPr lang="en-GB" dirty="0" smtClean="0"/>
              <a:t> </a:t>
            </a:r>
          </a:p>
          <a:p>
            <a:pPr marL="171450" indent="-171450">
              <a:buFont typeface="Arial" panose="020B0604020202020204" pitchFamily="34" charset="0"/>
              <a:buChar char="•"/>
            </a:pPr>
            <a:r>
              <a:rPr lang="en-GB" dirty="0" smtClean="0"/>
              <a:t>Enhanced programme- Quarterly webinar sessions with Mind/BWC. </a:t>
            </a:r>
          </a:p>
          <a:p>
            <a:pPr marL="171450" indent="-171450">
              <a:buFont typeface="Arial" panose="020B0604020202020204" pitchFamily="34" charset="0"/>
              <a:buChar char="•"/>
            </a:pPr>
            <a:r>
              <a:rPr lang="en-GB" dirty="0" smtClean="0"/>
              <a:t>Train the trainer-</a:t>
            </a:r>
            <a:r>
              <a:rPr lang="en-GB" baseline="0" dirty="0" smtClean="0"/>
              <a:t> Mind/BWC will also create a supporting training manual </a:t>
            </a:r>
          </a:p>
          <a:p>
            <a:pPr marL="171450" indent="-171450">
              <a:buFont typeface="Arial" panose="020B0604020202020204" pitchFamily="34" charset="0"/>
              <a:buChar char="•"/>
            </a:pPr>
            <a:r>
              <a:rPr lang="en-GB" baseline="0" dirty="0" smtClean="0"/>
              <a:t>Peer support- this will be provided either through webinars or the train the trainer programme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42</a:t>
            </a:fld>
            <a:endParaRPr lang="en-US"/>
          </a:p>
        </p:txBody>
      </p:sp>
    </p:spTree>
    <p:extLst>
      <p:ext uri="{BB962C8B-B14F-4D97-AF65-F5344CB8AC3E}">
        <p14:creationId xmlns:p14="http://schemas.microsoft.com/office/powerpoint/2010/main" xmlns="" val="3464517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1D4458-914D-453A-AD01-A451F3322B72}" type="slidenum">
              <a:rPr lang="en-US">
                <a:cs typeface="Arial" charset="0"/>
              </a:rPr>
              <a:pPr fontAlgn="base">
                <a:spcBef>
                  <a:spcPct val="0"/>
                </a:spcBef>
                <a:spcAft>
                  <a:spcPct val="0"/>
                </a:spcAft>
              </a:pPr>
              <a:t>44</a:t>
            </a:fld>
            <a:endParaRPr lang="en-US">
              <a:cs typeface="Arial" charset="0"/>
            </a:endParaRPr>
          </a:p>
        </p:txBody>
      </p:sp>
    </p:spTree>
    <p:extLst>
      <p:ext uri="{BB962C8B-B14F-4D97-AF65-F5344CB8AC3E}">
        <p14:creationId xmlns:p14="http://schemas.microsoft.com/office/powerpoint/2010/main" xmlns="" val="1461128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lIns="91432" tIns="45716" rIns="91432" bIns="45716" anchor="b"/>
          <a:lstStyle/>
          <a:p>
            <a:pPr algn="r"/>
            <a:fld id="{7D2AA55D-F151-48A4-B2C3-C85429276358}" type="slidenum">
              <a:rPr lang="en-GB" altLang="en-US" sz="1200">
                <a:latin typeface="Times"/>
              </a:rPr>
              <a:pPr algn="r"/>
              <a:t>45</a:t>
            </a:fld>
            <a:endParaRPr lang="en-GB" altLang="en-US" sz="1200">
              <a:latin typeface="Times"/>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a:spcBef>
                <a:spcPct val="0"/>
              </a:spcBef>
            </a:pPr>
            <a:endParaRPr lang="en-US" altLang="en-US" smtClean="0">
              <a:latin typeface="Times"/>
            </a:endParaRPr>
          </a:p>
        </p:txBody>
      </p:sp>
    </p:spTree>
    <p:extLst>
      <p:ext uri="{BB962C8B-B14F-4D97-AF65-F5344CB8AC3E}">
        <p14:creationId xmlns:p14="http://schemas.microsoft.com/office/powerpoint/2010/main" xmlns="" val="55077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4</a:t>
            </a:fld>
            <a:endParaRPr lang="en-US"/>
          </a:p>
        </p:txBody>
      </p:sp>
    </p:spTree>
    <p:extLst>
      <p:ext uri="{BB962C8B-B14F-4D97-AF65-F5344CB8AC3E}">
        <p14:creationId xmlns:p14="http://schemas.microsoft.com/office/powerpoint/2010/main" xmlns="" val="13110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5</a:t>
            </a:fld>
            <a:endParaRPr lang="en-US"/>
          </a:p>
        </p:txBody>
      </p:sp>
    </p:spTree>
    <p:extLst>
      <p:ext uri="{BB962C8B-B14F-4D97-AF65-F5344CB8AC3E}">
        <p14:creationId xmlns:p14="http://schemas.microsoft.com/office/powerpoint/2010/main" xmlns="" val="171005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Campaign</a:t>
            </a:r>
          </a:p>
          <a:p>
            <a:pPr marL="171450" indent="-171450">
              <a:buFontTx/>
              <a:buChar char="-"/>
            </a:pPr>
            <a:r>
              <a:rPr lang="en-GB" dirty="0" smtClean="0"/>
              <a:t>Improve</a:t>
            </a:r>
            <a:r>
              <a:rPr lang="en-GB" baseline="0" dirty="0" smtClean="0"/>
              <a:t> services</a:t>
            </a:r>
          </a:p>
          <a:p>
            <a:pPr marL="171450" indent="-171450">
              <a:buFontTx/>
              <a:buChar char="-"/>
            </a:pPr>
            <a:r>
              <a:rPr lang="en-GB" baseline="0" dirty="0" smtClean="0"/>
              <a:t>raise awareness</a:t>
            </a:r>
          </a:p>
          <a:p>
            <a:pPr marL="171450" indent="-171450">
              <a:buFontTx/>
              <a:buChar char="-"/>
            </a:pPr>
            <a:r>
              <a:rPr lang="en-GB" dirty="0" smtClean="0"/>
              <a:t>Promote understanding</a:t>
            </a:r>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6</a:t>
            </a:fld>
            <a:endParaRPr lang="en-US"/>
          </a:p>
        </p:txBody>
      </p:sp>
    </p:spTree>
    <p:extLst>
      <p:ext uri="{BB962C8B-B14F-4D97-AF65-F5344CB8AC3E}">
        <p14:creationId xmlns:p14="http://schemas.microsoft.com/office/powerpoint/2010/main" xmlns="" val="419121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1A08E-301A-AA49-8ED4-F33FA0E18398}" type="slidenum">
              <a:rPr lang="en-US" smtClean="0"/>
              <a:pPr/>
              <a:t>7</a:t>
            </a:fld>
            <a:endParaRPr lang="en-US"/>
          </a:p>
        </p:txBody>
      </p:sp>
    </p:spTree>
    <p:extLst>
      <p:ext uri="{BB962C8B-B14F-4D97-AF65-F5344CB8AC3E}">
        <p14:creationId xmlns:p14="http://schemas.microsoft.com/office/powerpoint/2010/main" xmlns="" val="4393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sz="1200" b="0" i="0" kern="1200" dirty="0" smtClean="0">
                <a:solidFill>
                  <a:schemeClr val="tx1"/>
                </a:solidFill>
                <a:effectLst/>
                <a:latin typeface="+mn-lt"/>
                <a:ea typeface="+mn-ea"/>
                <a:cs typeface="+mn-cs"/>
              </a:rPr>
              <a:t>Heads Together will be the 2017 Virgin Money London Marathon Charity of the Year,  giving the new charity a chance to step up its fundraising and awareness campaign.</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The eight charities that make up Heads Together are: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Anna Freud Centre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Mind</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Place2Be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Best Beginnings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Campaign Against Living Miserably</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Contact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Mix</a:t>
            </a:r>
          </a:p>
          <a:p>
            <a:pPr marL="171450" indent="-171450">
              <a:buFont typeface="Arial" panose="020B0604020202020204" pitchFamily="34" charset="0"/>
              <a:buChar char="•"/>
            </a:pPr>
            <a:r>
              <a:rPr lang="en-GB" sz="1200" b="0" i="0" kern="1200" dirty="0" err="1" smtClean="0">
                <a:solidFill>
                  <a:schemeClr val="tx1"/>
                </a:solidFill>
                <a:effectLst/>
                <a:latin typeface="+mn-lt"/>
                <a:ea typeface="+mn-ea"/>
                <a:cs typeface="+mn-cs"/>
              </a:rPr>
              <a:t>YoungMinds</a:t>
            </a:r>
            <a:r>
              <a:rPr lang="en-GB" sz="1200" b="0" i="0" kern="1200" dirty="0" smtClean="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p:txBody>
      </p:sp>
      <p:sp>
        <p:nvSpPr>
          <p:cNvPr id="74756" name="Slide Number Placeholder 3"/>
          <p:cNvSpPr>
            <a:spLocks noGrp="1"/>
          </p:cNvSpPr>
          <p:nvPr>
            <p:ph type="sldNum" sz="quarter" idx="5"/>
          </p:nvPr>
        </p:nvSpPr>
        <p:spPr>
          <a:noFill/>
        </p:spPr>
        <p:txBody>
          <a:bodyPr/>
          <a:lstStyle>
            <a:lvl1pPr>
              <a:defRPr sz="4600" b="1" baseline="-25000">
                <a:solidFill>
                  <a:srgbClr val="0099FF"/>
                </a:solidFill>
                <a:latin typeface="Arial" panose="020B0604020202020204" pitchFamily="34" charset="0"/>
              </a:defRPr>
            </a:lvl1pPr>
            <a:lvl2pPr marL="714375" indent="-274638">
              <a:defRPr sz="4600" b="1" baseline="-25000">
                <a:solidFill>
                  <a:srgbClr val="0099FF"/>
                </a:solidFill>
                <a:latin typeface="Arial" panose="020B0604020202020204" pitchFamily="34" charset="0"/>
              </a:defRPr>
            </a:lvl2pPr>
            <a:lvl3pPr marL="1098550" indent="-219075">
              <a:defRPr sz="4600" b="1" baseline="-25000">
                <a:solidFill>
                  <a:srgbClr val="0099FF"/>
                </a:solidFill>
                <a:latin typeface="Arial" panose="020B0604020202020204" pitchFamily="34" charset="0"/>
              </a:defRPr>
            </a:lvl3pPr>
            <a:lvl4pPr marL="1538288" indent="-219075">
              <a:defRPr sz="4600" b="1" baseline="-25000">
                <a:solidFill>
                  <a:srgbClr val="0099FF"/>
                </a:solidFill>
                <a:latin typeface="Arial" panose="020B0604020202020204" pitchFamily="34" charset="0"/>
              </a:defRPr>
            </a:lvl4pPr>
            <a:lvl5pPr marL="1978025" indent="-219075">
              <a:defRPr sz="4600" b="1" baseline="-25000">
                <a:solidFill>
                  <a:srgbClr val="0099FF"/>
                </a:solidFill>
                <a:latin typeface="Arial" panose="020B0604020202020204" pitchFamily="34" charset="0"/>
              </a:defRPr>
            </a:lvl5pPr>
            <a:lvl6pPr marL="2435225" indent="-219075" eaLnBrk="0" fontAlgn="base" hangingPunct="0">
              <a:spcBef>
                <a:spcPct val="0"/>
              </a:spcBef>
              <a:spcAft>
                <a:spcPct val="0"/>
              </a:spcAft>
              <a:defRPr sz="4600" b="1" baseline="-25000">
                <a:solidFill>
                  <a:srgbClr val="0099FF"/>
                </a:solidFill>
                <a:latin typeface="Arial" panose="020B0604020202020204" pitchFamily="34" charset="0"/>
              </a:defRPr>
            </a:lvl6pPr>
            <a:lvl7pPr marL="2892425" indent="-219075" eaLnBrk="0" fontAlgn="base" hangingPunct="0">
              <a:spcBef>
                <a:spcPct val="0"/>
              </a:spcBef>
              <a:spcAft>
                <a:spcPct val="0"/>
              </a:spcAft>
              <a:defRPr sz="4600" b="1" baseline="-25000">
                <a:solidFill>
                  <a:srgbClr val="0099FF"/>
                </a:solidFill>
                <a:latin typeface="Arial" panose="020B0604020202020204" pitchFamily="34" charset="0"/>
              </a:defRPr>
            </a:lvl7pPr>
            <a:lvl8pPr marL="3349625" indent="-219075" eaLnBrk="0" fontAlgn="base" hangingPunct="0">
              <a:spcBef>
                <a:spcPct val="0"/>
              </a:spcBef>
              <a:spcAft>
                <a:spcPct val="0"/>
              </a:spcAft>
              <a:defRPr sz="4600" b="1" baseline="-25000">
                <a:solidFill>
                  <a:srgbClr val="0099FF"/>
                </a:solidFill>
                <a:latin typeface="Arial" panose="020B0604020202020204" pitchFamily="34" charset="0"/>
              </a:defRPr>
            </a:lvl8pPr>
            <a:lvl9pPr marL="3806825" indent="-219075" eaLnBrk="0" fontAlgn="base" hangingPunct="0">
              <a:spcBef>
                <a:spcPct val="0"/>
              </a:spcBef>
              <a:spcAft>
                <a:spcPct val="0"/>
              </a:spcAft>
              <a:defRPr sz="4600" b="1" baseline="-25000">
                <a:solidFill>
                  <a:srgbClr val="0099FF"/>
                </a:solidFill>
                <a:latin typeface="Arial" panose="020B0604020202020204" pitchFamily="34" charset="0"/>
              </a:defRPr>
            </a:lvl9pPr>
          </a:lstStyle>
          <a:p>
            <a:fld id="{79490752-7FF7-4E1E-B8DA-6869854AF127}" type="slidenum">
              <a:rPr lang="en-GB" altLang="en-US" sz="1200" b="0" baseline="0" smtClean="0">
                <a:solidFill>
                  <a:prstClr val="black"/>
                </a:solidFill>
                <a:latin typeface="Times" panose="02020603050405020304" pitchFamily="18" charset="0"/>
              </a:rPr>
              <a:pPr/>
              <a:t>8</a:t>
            </a:fld>
            <a:endParaRPr lang="en-GB" altLang="en-US" sz="1200" b="0" baseline="0" smtClean="0">
              <a:solidFill>
                <a:prstClr val="black"/>
              </a:solidFill>
              <a:latin typeface="Times" panose="02020603050405020304" pitchFamily="18" charset="0"/>
            </a:endParaRPr>
          </a:p>
        </p:txBody>
      </p:sp>
    </p:spTree>
    <p:extLst>
      <p:ext uri="{BB962C8B-B14F-4D97-AF65-F5344CB8AC3E}">
        <p14:creationId xmlns:p14="http://schemas.microsoft.com/office/powerpoint/2010/main" xmlns="" val="107920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260672"/>
              </a:solidFill>
              <a:latin typeface="Street Corner" panose="02000400000000000000" pitchFamily="2" charset="0"/>
            </a:endParaRPr>
          </a:p>
        </p:txBody>
      </p:sp>
      <p:sp>
        <p:nvSpPr>
          <p:cNvPr id="4" name="Slide Number Placeholder 3"/>
          <p:cNvSpPr>
            <a:spLocks noGrp="1"/>
          </p:cNvSpPr>
          <p:nvPr>
            <p:ph type="sldNum" sz="quarter" idx="10"/>
          </p:nvPr>
        </p:nvSpPr>
        <p:spPr/>
        <p:txBody>
          <a:bodyPr/>
          <a:lstStyle/>
          <a:p>
            <a:fld id="{D911A08E-301A-AA49-8ED4-F33FA0E18398}" type="slidenum">
              <a:rPr lang="en-US" smtClean="0"/>
              <a:pPr/>
              <a:t>9</a:t>
            </a:fld>
            <a:endParaRPr lang="en-US" dirty="0"/>
          </a:p>
        </p:txBody>
      </p:sp>
    </p:spTree>
    <p:extLst>
      <p:ext uri="{BB962C8B-B14F-4D97-AF65-F5344CB8AC3E}">
        <p14:creationId xmlns:p14="http://schemas.microsoft.com/office/powerpoint/2010/main" xmlns="" val="419002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590"/>
            <a:ext cx="6858000" cy="2388053"/>
          </a:xfrm>
          <a:prstGeom prst="rect">
            <a:avLst/>
          </a:prstGeom>
        </p:spPr>
        <p:txBody>
          <a:bodyPr anchor="b"/>
          <a:lstStyle>
            <a:lvl1pPr algn="ctr">
              <a:defRPr sz="4849"/>
            </a:lvl1pPr>
          </a:lstStyle>
          <a:p>
            <a:r>
              <a:rPr lang="en-US" smtClean="0"/>
              <a:t>Click to edit Master title style</a:t>
            </a:r>
            <a:endParaRPr lang="en-GB"/>
          </a:p>
        </p:txBody>
      </p:sp>
      <p:sp>
        <p:nvSpPr>
          <p:cNvPr id="3" name="Subtitle 2"/>
          <p:cNvSpPr>
            <a:spLocks noGrp="1"/>
          </p:cNvSpPr>
          <p:nvPr>
            <p:ph type="subTitle" idx="1"/>
          </p:nvPr>
        </p:nvSpPr>
        <p:spPr>
          <a:xfrm>
            <a:off x="1143001" y="3601812"/>
            <a:ext cx="6858000" cy="1655989"/>
          </a:xfrm>
          <a:prstGeom prst="rect">
            <a:avLst/>
          </a:prstGeom>
        </p:spPr>
        <p:txBody>
          <a:bodyPr/>
          <a:lstStyle>
            <a:lvl1pPr marL="0" indent="0" algn="ctr">
              <a:buNone/>
              <a:defRPr sz="1939"/>
            </a:lvl1pPr>
            <a:lvl2pPr marL="369463" indent="0" algn="ctr">
              <a:buNone/>
              <a:defRPr sz="1616"/>
            </a:lvl2pPr>
            <a:lvl3pPr marL="738927" indent="0" algn="ctr">
              <a:buNone/>
              <a:defRPr sz="1455"/>
            </a:lvl3pPr>
            <a:lvl4pPr marL="1108390" indent="0" algn="ctr">
              <a:buNone/>
              <a:defRPr sz="1293"/>
            </a:lvl4pPr>
            <a:lvl5pPr marL="1477853" indent="0" algn="ctr">
              <a:buNone/>
              <a:defRPr sz="1293"/>
            </a:lvl5pPr>
            <a:lvl6pPr marL="1847317" indent="0" algn="ctr">
              <a:buNone/>
              <a:defRPr sz="1293"/>
            </a:lvl6pPr>
            <a:lvl7pPr marL="2216780" indent="0" algn="ctr">
              <a:buNone/>
              <a:defRPr sz="1293"/>
            </a:lvl7pPr>
            <a:lvl8pPr marL="2586243" indent="0" algn="ctr">
              <a:buNone/>
              <a:defRPr sz="1293"/>
            </a:lvl8pPr>
            <a:lvl9pPr marL="2955707" indent="0" algn="ctr">
              <a:buNone/>
              <a:defRPr sz="1293"/>
            </a:lvl9pPr>
          </a:lstStyle>
          <a:p>
            <a:r>
              <a:rPr lang="en-US" smtClean="0"/>
              <a:t>Click to edit Master subtitle style</a:t>
            </a:r>
            <a:endParaRPr lang="en-GB"/>
          </a:p>
        </p:txBody>
      </p:sp>
    </p:spTree>
    <p:extLst>
      <p:ext uri="{BB962C8B-B14F-4D97-AF65-F5344CB8AC3E}">
        <p14:creationId xmlns:p14="http://schemas.microsoft.com/office/powerpoint/2010/main" xmlns="" val="13498062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2"/>
            <a:ext cx="7886828" cy="132669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586" y="1826079"/>
            <a:ext cx="7886828" cy="43515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903153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08" y="364672"/>
            <a:ext cx="1971707" cy="5812971"/>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586" y="364672"/>
            <a:ext cx="5791970" cy="581297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267742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586" y="364672"/>
            <a:ext cx="7886828" cy="581297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560821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2"/>
            <a:ext cx="7886828" cy="132669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586" y="1826079"/>
            <a:ext cx="7886828" cy="43515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104692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5" y="1710418"/>
            <a:ext cx="7886828" cy="2852057"/>
          </a:xfrm>
          <a:prstGeom prst="rect">
            <a:avLst/>
          </a:prstGeom>
        </p:spPr>
        <p:txBody>
          <a:bodyPr anchor="b"/>
          <a:lstStyle>
            <a:lvl1pPr>
              <a:defRPr sz="4849"/>
            </a:lvl1pPr>
          </a:lstStyle>
          <a:p>
            <a:r>
              <a:rPr lang="en-US" smtClean="0"/>
              <a:t>Click to edit Master title style</a:t>
            </a:r>
            <a:endParaRPr lang="en-GB"/>
          </a:p>
        </p:txBody>
      </p:sp>
      <p:sp>
        <p:nvSpPr>
          <p:cNvPr id="3" name="Text Placeholder 2"/>
          <p:cNvSpPr>
            <a:spLocks noGrp="1"/>
          </p:cNvSpPr>
          <p:nvPr>
            <p:ph type="body" idx="1"/>
          </p:nvPr>
        </p:nvSpPr>
        <p:spPr>
          <a:xfrm>
            <a:off x="623455" y="4589690"/>
            <a:ext cx="7886828" cy="1499507"/>
          </a:xfrm>
          <a:prstGeom prst="rect">
            <a:avLst/>
          </a:prstGeom>
        </p:spPr>
        <p:txBody>
          <a:bodyPr/>
          <a:lstStyle>
            <a:lvl1pPr marL="0" indent="0">
              <a:buNone/>
              <a:defRPr sz="1939"/>
            </a:lvl1pPr>
            <a:lvl2pPr marL="369463" indent="0">
              <a:buNone/>
              <a:defRPr sz="1616"/>
            </a:lvl2pPr>
            <a:lvl3pPr marL="738927" indent="0">
              <a:buNone/>
              <a:defRPr sz="1455"/>
            </a:lvl3pPr>
            <a:lvl4pPr marL="1108390" indent="0">
              <a:buNone/>
              <a:defRPr sz="1293"/>
            </a:lvl4pPr>
            <a:lvl5pPr marL="1477853" indent="0">
              <a:buNone/>
              <a:defRPr sz="1293"/>
            </a:lvl5pPr>
            <a:lvl6pPr marL="1847317" indent="0">
              <a:buNone/>
              <a:defRPr sz="1293"/>
            </a:lvl6pPr>
            <a:lvl7pPr marL="2216780" indent="0">
              <a:buNone/>
              <a:defRPr sz="1293"/>
            </a:lvl7pPr>
            <a:lvl8pPr marL="2586243" indent="0">
              <a:buNone/>
              <a:defRPr sz="1293"/>
            </a:lvl8pPr>
            <a:lvl9pPr marL="2955707" indent="0">
              <a:buNone/>
              <a:defRPr sz="1293"/>
            </a:lvl9pPr>
          </a:lstStyle>
          <a:p>
            <a:pPr lvl="0"/>
            <a:r>
              <a:rPr lang="en-US" smtClean="0"/>
              <a:t>Click to edit Master text styles</a:t>
            </a:r>
          </a:p>
        </p:txBody>
      </p:sp>
    </p:spTree>
    <p:extLst>
      <p:ext uri="{BB962C8B-B14F-4D97-AF65-F5344CB8AC3E}">
        <p14:creationId xmlns:p14="http://schemas.microsoft.com/office/powerpoint/2010/main" xmlns="" val="701984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2"/>
            <a:ext cx="7886828" cy="1326697"/>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586" y="1826079"/>
            <a:ext cx="3881838" cy="43515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3576" y="1826079"/>
            <a:ext cx="3881838" cy="43515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14061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69" y="364672"/>
            <a:ext cx="7886828" cy="1326697"/>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69" y="1681843"/>
            <a:ext cx="3867727" cy="823233"/>
          </a:xfrm>
          <a:prstGeom prst="rect">
            <a:avLst/>
          </a:prstGeom>
        </p:spPr>
        <p:txBody>
          <a:bodyPr anchor="b"/>
          <a:lstStyle>
            <a:lvl1pPr marL="0" indent="0">
              <a:buNone/>
              <a:defRPr sz="1939" b="1"/>
            </a:lvl1pPr>
            <a:lvl2pPr marL="369463" indent="0">
              <a:buNone/>
              <a:defRPr sz="1616" b="1"/>
            </a:lvl2pPr>
            <a:lvl3pPr marL="738927" indent="0">
              <a:buNone/>
              <a:defRPr sz="1455" b="1"/>
            </a:lvl3pPr>
            <a:lvl4pPr marL="1108390" indent="0">
              <a:buNone/>
              <a:defRPr sz="1293" b="1"/>
            </a:lvl4pPr>
            <a:lvl5pPr marL="1477853" indent="0">
              <a:buNone/>
              <a:defRPr sz="1293" b="1"/>
            </a:lvl5pPr>
            <a:lvl6pPr marL="1847317" indent="0">
              <a:buNone/>
              <a:defRPr sz="1293" b="1"/>
            </a:lvl6pPr>
            <a:lvl7pPr marL="2216780" indent="0">
              <a:buNone/>
              <a:defRPr sz="1293" b="1"/>
            </a:lvl7pPr>
            <a:lvl8pPr marL="2586243" indent="0">
              <a:buNone/>
              <a:defRPr sz="1293" b="1"/>
            </a:lvl8pPr>
            <a:lvl9pPr marL="2955707" indent="0">
              <a:buNone/>
              <a:defRPr sz="1293" b="1"/>
            </a:lvl9pPr>
          </a:lstStyle>
          <a:p>
            <a:pPr lvl="0"/>
            <a:r>
              <a:rPr lang="en-US" smtClean="0"/>
              <a:t>Click to edit Master text styles</a:t>
            </a:r>
          </a:p>
        </p:txBody>
      </p:sp>
      <p:sp>
        <p:nvSpPr>
          <p:cNvPr id="4" name="Content Placeholder 3"/>
          <p:cNvSpPr>
            <a:spLocks noGrp="1"/>
          </p:cNvSpPr>
          <p:nvPr>
            <p:ph sz="half" idx="2"/>
          </p:nvPr>
        </p:nvSpPr>
        <p:spPr>
          <a:xfrm>
            <a:off x="629869" y="2505076"/>
            <a:ext cx="3867727" cy="368481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8" y="1681843"/>
            <a:ext cx="3886970" cy="823233"/>
          </a:xfrm>
          <a:prstGeom prst="rect">
            <a:avLst/>
          </a:prstGeom>
        </p:spPr>
        <p:txBody>
          <a:bodyPr anchor="b"/>
          <a:lstStyle>
            <a:lvl1pPr marL="0" indent="0">
              <a:buNone/>
              <a:defRPr sz="1939" b="1"/>
            </a:lvl1pPr>
            <a:lvl2pPr marL="369463" indent="0">
              <a:buNone/>
              <a:defRPr sz="1616" b="1"/>
            </a:lvl2pPr>
            <a:lvl3pPr marL="738927" indent="0">
              <a:buNone/>
              <a:defRPr sz="1455" b="1"/>
            </a:lvl3pPr>
            <a:lvl4pPr marL="1108390" indent="0">
              <a:buNone/>
              <a:defRPr sz="1293" b="1"/>
            </a:lvl4pPr>
            <a:lvl5pPr marL="1477853" indent="0">
              <a:buNone/>
              <a:defRPr sz="1293" b="1"/>
            </a:lvl5pPr>
            <a:lvl6pPr marL="1847317" indent="0">
              <a:buNone/>
              <a:defRPr sz="1293" b="1"/>
            </a:lvl6pPr>
            <a:lvl7pPr marL="2216780" indent="0">
              <a:buNone/>
              <a:defRPr sz="1293" b="1"/>
            </a:lvl7pPr>
            <a:lvl8pPr marL="2586243" indent="0">
              <a:buNone/>
              <a:defRPr sz="1293" b="1"/>
            </a:lvl8pPr>
            <a:lvl9pPr marL="2955707" indent="0">
              <a:buNone/>
              <a:defRPr sz="1293" b="1"/>
            </a:lvl9pPr>
          </a:lstStyle>
          <a:p>
            <a:pPr lvl="0"/>
            <a:r>
              <a:rPr lang="en-US" smtClean="0"/>
              <a:t>Click to edit Master text styles</a:t>
            </a:r>
          </a:p>
        </p:txBody>
      </p:sp>
      <p:sp>
        <p:nvSpPr>
          <p:cNvPr id="6" name="Content Placeholder 5"/>
          <p:cNvSpPr>
            <a:spLocks noGrp="1"/>
          </p:cNvSpPr>
          <p:nvPr>
            <p:ph sz="quarter" idx="4"/>
          </p:nvPr>
        </p:nvSpPr>
        <p:spPr>
          <a:xfrm>
            <a:off x="4629728" y="2505076"/>
            <a:ext cx="3886970" cy="368481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7592805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2"/>
            <a:ext cx="7886828" cy="1326697"/>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xmlns="" val="21118919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19818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69" y="457200"/>
            <a:ext cx="2949222" cy="1600200"/>
          </a:xfrm>
          <a:prstGeom prst="rect">
            <a:avLst/>
          </a:prstGeom>
        </p:spPr>
        <p:txBody>
          <a:bodyPr anchor="b"/>
          <a:lstStyle>
            <a:lvl1pPr>
              <a:defRPr sz="2586"/>
            </a:lvl1pPr>
          </a:lstStyle>
          <a:p>
            <a:r>
              <a:rPr lang="en-US" smtClean="0"/>
              <a:t>Click to edit Master title style</a:t>
            </a:r>
            <a:endParaRPr lang="en-GB"/>
          </a:p>
        </p:txBody>
      </p:sp>
      <p:sp>
        <p:nvSpPr>
          <p:cNvPr id="3" name="Content Placeholder 2"/>
          <p:cNvSpPr>
            <a:spLocks noGrp="1"/>
          </p:cNvSpPr>
          <p:nvPr>
            <p:ph idx="1"/>
          </p:nvPr>
        </p:nvSpPr>
        <p:spPr>
          <a:xfrm>
            <a:off x="3886970" y="987879"/>
            <a:ext cx="4629728" cy="4872718"/>
          </a:xfrm>
          <a:prstGeom prst="rect">
            <a:avLst/>
          </a:prstGeom>
        </p:spPr>
        <p:txBody>
          <a:bodyPr/>
          <a:lstStyle>
            <a:lvl1pPr>
              <a:defRPr sz="2586"/>
            </a:lvl1pPr>
            <a:lvl2pPr>
              <a:defRPr sz="2263"/>
            </a:lvl2pPr>
            <a:lvl3pPr>
              <a:defRPr sz="1939"/>
            </a:lvl3pPr>
            <a:lvl4pPr>
              <a:defRPr sz="1616"/>
            </a:lvl4pPr>
            <a:lvl5pPr>
              <a:defRPr sz="1616"/>
            </a:lvl5pPr>
            <a:lvl6pPr>
              <a:defRPr sz="1616"/>
            </a:lvl6pPr>
            <a:lvl7pPr>
              <a:defRPr sz="1616"/>
            </a:lvl7pPr>
            <a:lvl8pPr>
              <a:defRPr sz="1616"/>
            </a:lvl8pPr>
            <a:lvl9pPr>
              <a:defRPr sz="161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69" y="2057400"/>
            <a:ext cx="2949222" cy="3811361"/>
          </a:xfrm>
          <a:prstGeom prst="rect">
            <a:avLst/>
          </a:prstGeom>
        </p:spPr>
        <p:txBody>
          <a:bodyPr/>
          <a:lstStyle>
            <a:lvl1pPr marL="0" indent="0">
              <a:buNone/>
              <a:defRPr sz="1293"/>
            </a:lvl1pPr>
            <a:lvl2pPr marL="369463" indent="0">
              <a:buNone/>
              <a:defRPr sz="1131"/>
            </a:lvl2pPr>
            <a:lvl3pPr marL="738927" indent="0">
              <a:buNone/>
              <a:defRPr sz="970"/>
            </a:lvl3pPr>
            <a:lvl4pPr marL="1108390" indent="0">
              <a:buNone/>
              <a:defRPr sz="808"/>
            </a:lvl4pPr>
            <a:lvl5pPr marL="1477853" indent="0">
              <a:buNone/>
              <a:defRPr sz="808"/>
            </a:lvl5pPr>
            <a:lvl6pPr marL="1847317" indent="0">
              <a:buNone/>
              <a:defRPr sz="808"/>
            </a:lvl6pPr>
            <a:lvl7pPr marL="2216780" indent="0">
              <a:buNone/>
              <a:defRPr sz="808"/>
            </a:lvl7pPr>
            <a:lvl8pPr marL="2586243" indent="0">
              <a:buNone/>
              <a:defRPr sz="808"/>
            </a:lvl8pPr>
            <a:lvl9pPr marL="2955707" indent="0">
              <a:buNone/>
              <a:defRPr sz="808"/>
            </a:lvl9pPr>
          </a:lstStyle>
          <a:p>
            <a:pPr lvl="0"/>
            <a:r>
              <a:rPr lang="en-US" smtClean="0"/>
              <a:t>Click to edit Master text styles</a:t>
            </a:r>
          </a:p>
        </p:txBody>
      </p:sp>
    </p:spTree>
    <p:extLst>
      <p:ext uri="{BB962C8B-B14F-4D97-AF65-F5344CB8AC3E}">
        <p14:creationId xmlns:p14="http://schemas.microsoft.com/office/powerpoint/2010/main" xmlns="" val="23011433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69" y="457200"/>
            <a:ext cx="2949222" cy="1600200"/>
          </a:xfrm>
          <a:prstGeom prst="rect">
            <a:avLst/>
          </a:prstGeom>
        </p:spPr>
        <p:txBody>
          <a:bodyPr anchor="b"/>
          <a:lstStyle>
            <a:lvl1pPr>
              <a:defRPr sz="2586"/>
            </a:lvl1pPr>
          </a:lstStyle>
          <a:p>
            <a:r>
              <a:rPr lang="en-US" smtClean="0"/>
              <a:t>Click to edit Master title style</a:t>
            </a:r>
            <a:endParaRPr lang="en-GB"/>
          </a:p>
        </p:txBody>
      </p:sp>
      <p:sp>
        <p:nvSpPr>
          <p:cNvPr id="3" name="Picture Placeholder 2"/>
          <p:cNvSpPr>
            <a:spLocks noGrp="1"/>
          </p:cNvSpPr>
          <p:nvPr>
            <p:ph type="pic" idx="1"/>
          </p:nvPr>
        </p:nvSpPr>
        <p:spPr>
          <a:xfrm>
            <a:off x="3886970" y="987879"/>
            <a:ext cx="4629728" cy="4872718"/>
          </a:xfrm>
          <a:prstGeom prst="rect">
            <a:avLst/>
          </a:prstGeom>
        </p:spPr>
        <p:txBody>
          <a:bodyPr/>
          <a:lstStyle>
            <a:lvl1pPr marL="0" indent="0">
              <a:buNone/>
              <a:defRPr sz="2586"/>
            </a:lvl1pPr>
            <a:lvl2pPr marL="369463" indent="0">
              <a:buNone/>
              <a:defRPr sz="2263"/>
            </a:lvl2pPr>
            <a:lvl3pPr marL="738927" indent="0">
              <a:buNone/>
              <a:defRPr sz="1939"/>
            </a:lvl3pPr>
            <a:lvl4pPr marL="1108390" indent="0">
              <a:buNone/>
              <a:defRPr sz="1616"/>
            </a:lvl4pPr>
            <a:lvl5pPr marL="1477853" indent="0">
              <a:buNone/>
              <a:defRPr sz="1616"/>
            </a:lvl5pPr>
            <a:lvl6pPr marL="1847317" indent="0">
              <a:buNone/>
              <a:defRPr sz="1616"/>
            </a:lvl6pPr>
            <a:lvl7pPr marL="2216780" indent="0">
              <a:buNone/>
              <a:defRPr sz="1616"/>
            </a:lvl7pPr>
            <a:lvl8pPr marL="2586243" indent="0">
              <a:buNone/>
              <a:defRPr sz="1616"/>
            </a:lvl8pPr>
            <a:lvl9pPr marL="2955707" indent="0">
              <a:buNone/>
              <a:defRPr sz="1616"/>
            </a:lvl9pPr>
          </a:lstStyle>
          <a:p>
            <a:pPr lvl="0"/>
            <a:endParaRPr lang="en-GB" noProof="0" smtClean="0"/>
          </a:p>
        </p:txBody>
      </p:sp>
      <p:sp>
        <p:nvSpPr>
          <p:cNvPr id="4" name="Text Placeholder 3"/>
          <p:cNvSpPr>
            <a:spLocks noGrp="1"/>
          </p:cNvSpPr>
          <p:nvPr>
            <p:ph type="body" sz="half" idx="2"/>
          </p:nvPr>
        </p:nvSpPr>
        <p:spPr>
          <a:xfrm>
            <a:off x="629869" y="2057400"/>
            <a:ext cx="2949222" cy="3811361"/>
          </a:xfrm>
          <a:prstGeom prst="rect">
            <a:avLst/>
          </a:prstGeom>
        </p:spPr>
        <p:txBody>
          <a:bodyPr/>
          <a:lstStyle>
            <a:lvl1pPr marL="0" indent="0">
              <a:buNone/>
              <a:defRPr sz="1293"/>
            </a:lvl1pPr>
            <a:lvl2pPr marL="369463" indent="0">
              <a:buNone/>
              <a:defRPr sz="1131"/>
            </a:lvl2pPr>
            <a:lvl3pPr marL="738927" indent="0">
              <a:buNone/>
              <a:defRPr sz="970"/>
            </a:lvl3pPr>
            <a:lvl4pPr marL="1108390" indent="0">
              <a:buNone/>
              <a:defRPr sz="808"/>
            </a:lvl4pPr>
            <a:lvl5pPr marL="1477853" indent="0">
              <a:buNone/>
              <a:defRPr sz="808"/>
            </a:lvl5pPr>
            <a:lvl6pPr marL="1847317" indent="0">
              <a:buNone/>
              <a:defRPr sz="808"/>
            </a:lvl6pPr>
            <a:lvl7pPr marL="2216780" indent="0">
              <a:buNone/>
              <a:defRPr sz="808"/>
            </a:lvl7pPr>
            <a:lvl8pPr marL="2586243" indent="0">
              <a:buNone/>
              <a:defRPr sz="808"/>
            </a:lvl8pPr>
            <a:lvl9pPr marL="2955707" indent="0">
              <a:buNone/>
              <a:defRPr sz="808"/>
            </a:lvl9pPr>
          </a:lstStyle>
          <a:p>
            <a:pPr lvl="0"/>
            <a:r>
              <a:rPr lang="en-US" smtClean="0"/>
              <a:t>Click to edit Master text styles</a:t>
            </a:r>
          </a:p>
        </p:txBody>
      </p:sp>
    </p:spTree>
    <p:extLst>
      <p:ext uri="{BB962C8B-B14F-4D97-AF65-F5344CB8AC3E}">
        <p14:creationId xmlns:p14="http://schemas.microsoft.com/office/powerpoint/2010/main" xmlns="" val="20931335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Mind-logo-R0-G51-B119"/>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6783596" y="5651048"/>
            <a:ext cx="1878061" cy="87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6956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0" fontAlgn="base" hangingPunct="0">
        <a:spcBef>
          <a:spcPct val="0"/>
        </a:spcBef>
        <a:spcAft>
          <a:spcPct val="0"/>
        </a:spcAft>
        <a:defRPr sz="3475" kern="1200">
          <a:solidFill>
            <a:schemeClr val="tx2"/>
          </a:solidFill>
          <a:latin typeface="+mj-lt"/>
          <a:ea typeface="+mj-ea"/>
          <a:cs typeface="+mj-cs"/>
        </a:defRPr>
      </a:lvl1pPr>
      <a:lvl2pPr algn="ctr" rtl="0" eaLnBrk="0" fontAlgn="base" hangingPunct="0">
        <a:spcBef>
          <a:spcPct val="0"/>
        </a:spcBef>
        <a:spcAft>
          <a:spcPct val="0"/>
        </a:spcAft>
        <a:defRPr sz="3475">
          <a:solidFill>
            <a:schemeClr val="tx2"/>
          </a:solidFill>
          <a:latin typeface="Arial" panose="020B0604020202020204" pitchFamily="34" charset="0"/>
        </a:defRPr>
      </a:lvl2pPr>
      <a:lvl3pPr algn="ctr" rtl="0" eaLnBrk="0" fontAlgn="base" hangingPunct="0">
        <a:spcBef>
          <a:spcPct val="0"/>
        </a:spcBef>
        <a:spcAft>
          <a:spcPct val="0"/>
        </a:spcAft>
        <a:defRPr sz="3475">
          <a:solidFill>
            <a:schemeClr val="tx2"/>
          </a:solidFill>
          <a:latin typeface="Arial" panose="020B0604020202020204" pitchFamily="34" charset="0"/>
        </a:defRPr>
      </a:lvl3pPr>
      <a:lvl4pPr algn="ctr" rtl="0" eaLnBrk="0" fontAlgn="base" hangingPunct="0">
        <a:spcBef>
          <a:spcPct val="0"/>
        </a:spcBef>
        <a:spcAft>
          <a:spcPct val="0"/>
        </a:spcAft>
        <a:defRPr sz="3475">
          <a:solidFill>
            <a:schemeClr val="tx2"/>
          </a:solidFill>
          <a:latin typeface="Arial" panose="020B0604020202020204" pitchFamily="34" charset="0"/>
        </a:defRPr>
      </a:lvl4pPr>
      <a:lvl5pPr algn="ctr" rtl="0" eaLnBrk="0" fontAlgn="base" hangingPunct="0">
        <a:spcBef>
          <a:spcPct val="0"/>
        </a:spcBef>
        <a:spcAft>
          <a:spcPct val="0"/>
        </a:spcAft>
        <a:defRPr sz="3475">
          <a:solidFill>
            <a:schemeClr val="tx2"/>
          </a:solidFill>
          <a:latin typeface="Arial" panose="020B0604020202020204" pitchFamily="34" charset="0"/>
        </a:defRPr>
      </a:lvl5pPr>
      <a:lvl6pPr marL="369463" algn="ctr" rtl="0" fontAlgn="base">
        <a:spcBef>
          <a:spcPct val="0"/>
        </a:spcBef>
        <a:spcAft>
          <a:spcPct val="0"/>
        </a:spcAft>
        <a:defRPr sz="3475">
          <a:solidFill>
            <a:schemeClr val="tx2"/>
          </a:solidFill>
          <a:latin typeface="Arial" panose="020B0604020202020204" pitchFamily="34" charset="0"/>
        </a:defRPr>
      </a:lvl6pPr>
      <a:lvl7pPr marL="738927" algn="ctr" rtl="0" fontAlgn="base">
        <a:spcBef>
          <a:spcPct val="0"/>
        </a:spcBef>
        <a:spcAft>
          <a:spcPct val="0"/>
        </a:spcAft>
        <a:defRPr sz="3475">
          <a:solidFill>
            <a:schemeClr val="tx2"/>
          </a:solidFill>
          <a:latin typeface="Arial" panose="020B0604020202020204" pitchFamily="34" charset="0"/>
        </a:defRPr>
      </a:lvl7pPr>
      <a:lvl8pPr marL="1108390" algn="ctr" rtl="0" fontAlgn="base">
        <a:spcBef>
          <a:spcPct val="0"/>
        </a:spcBef>
        <a:spcAft>
          <a:spcPct val="0"/>
        </a:spcAft>
        <a:defRPr sz="3475">
          <a:solidFill>
            <a:schemeClr val="tx2"/>
          </a:solidFill>
          <a:latin typeface="Arial" panose="020B0604020202020204" pitchFamily="34" charset="0"/>
        </a:defRPr>
      </a:lvl8pPr>
      <a:lvl9pPr marL="1477853" algn="ctr" rtl="0" fontAlgn="base">
        <a:spcBef>
          <a:spcPct val="0"/>
        </a:spcBef>
        <a:spcAft>
          <a:spcPct val="0"/>
        </a:spcAft>
        <a:defRPr sz="3475">
          <a:solidFill>
            <a:schemeClr val="tx2"/>
          </a:solidFill>
          <a:latin typeface="Arial" panose="020B0604020202020204" pitchFamily="34" charset="0"/>
        </a:defRPr>
      </a:lvl9pPr>
    </p:titleStyle>
    <p:bodyStyle>
      <a:lvl1pPr marL="277097" indent="-277097" algn="l" rtl="0" eaLnBrk="0" fontAlgn="base" hangingPunct="0">
        <a:spcBef>
          <a:spcPct val="20000"/>
        </a:spcBef>
        <a:spcAft>
          <a:spcPct val="0"/>
        </a:spcAft>
        <a:buChar char="•"/>
        <a:defRPr sz="2667" kern="1200">
          <a:solidFill>
            <a:schemeClr val="tx1"/>
          </a:solidFill>
          <a:latin typeface="+mn-lt"/>
          <a:ea typeface="+mn-ea"/>
          <a:cs typeface="+mn-cs"/>
        </a:defRPr>
      </a:lvl1pPr>
      <a:lvl2pPr marL="600378" indent="-230915" algn="l" rtl="0" eaLnBrk="0" fontAlgn="base" hangingPunct="0">
        <a:spcBef>
          <a:spcPct val="20000"/>
        </a:spcBef>
        <a:spcAft>
          <a:spcPct val="0"/>
        </a:spcAft>
        <a:buChar char="–"/>
        <a:defRPr sz="2263" kern="1200">
          <a:solidFill>
            <a:schemeClr val="tx1"/>
          </a:solidFill>
          <a:latin typeface="+mn-lt"/>
          <a:ea typeface="+mn-ea"/>
          <a:cs typeface="+mn-cs"/>
        </a:defRPr>
      </a:lvl2pPr>
      <a:lvl3pPr marL="922376" indent="-183449" algn="l" rtl="0" eaLnBrk="0" fontAlgn="base" hangingPunct="0">
        <a:spcBef>
          <a:spcPct val="20000"/>
        </a:spcBef>
        <a:spcAft>
          <a:spcPct val="0"/>
        </a:spcAft>
        <a:buChar char="•"/>
        <a:defRPr sz="1939" kern="1200">
          <a:solidFill>
            <a:schemeClr val="tx1"/>
          </a:solidFill>
          <a:latin typeface="+mn-lt"/>
          <a:ea typeface="+mn-ea"/>
          <a:cs typeface="+mn-cs"/>
        </a:defRPr>
      </a:lvl3pPr>
      <a:lvl4pPr marL="1293122" indent="-184732" algn="l" rtl="0" eaLnBrk="0" fontAlgn="base" hangingPunct="0">
        <a:spcBef>
          <a:spcPct val="20000"/>
        </a:spcBef>
        <a:spcAft>
          <a:spcPct val="0"/>
        </a:spcAft>
        <a:buChar char="–"/>
        <a:defRPr sz="1697" kern="1200">
          <a:solidFill>
            <a:schemeClr val="tx1"/>
          </a:solidFill>
          <a:latin typeface="+mn-lt"/>
          <a:ea typeface="+mn-ea"/>
          <a:cs typeface="+mn-cs"/>
        </a:defRPr>
      </a:lvl4pPr>
      <a:lvl5pPr marL="1662585" indent="-184732" algn="l" rtl="0" eaLnBrk="0" fontAlgn="base" hangingPunct="0">
        <a:spcBef>
          <a:spcPct val="20000"/>
        </a:spcBef>
        <a:spcAft>
          <a:spcPct val="0"/>
        </a:spcAft>
        <a:buChar char="»"/>
        <a:defRPr sz="1697" kern="1200">
          <a:solidFill>
            <a:schemeClr val="tx1"/>
          </a:solidFill>
          <a:latin typeface="+mn-lt"/>
          <a:ea typeface="+mn-ea"/>
          <a:cs typeface="+mn-cs"/>
        </a:defRPr>
      </a:lvl5pPr>
      <a:lvl6pPr marL="203204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512"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975"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4043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n-US"/>
      </a:defPPr>
      <a:lvl1pPr marL="0" algn="l" defTabSz="738927" rtl="0" eaLnBrk="1" latinLnBrk="0" hangingPunct="1">
        <a:defRPr sz="1455" kern="1200">
          <a:solidFill>
            <a:schemeClr val="tx1"/>
          </a:solidFill>
          <a:latin typeface="+mn-lt"/>
          <a:ea typeface="+mn-ea"/>
          <a:cs typeface="+mn-cs"/>
        </a:defRPr>
      </a:lvl1pPr>
      <a:lvl2pPr marL="369463" algn="l" defTabSz="738927" rtl="0" eaLnBrk="1" latinLnBrk="0" hangingPunct="1">
        <a:defRPr sz="1455" kern="1200">
          <a:solidFill>
            <a:schemeClr val="tx1"/>
          </a:solidFill>
          <a:latin typeface="+mn-lt"/>
          <a:ea typeface="+mn-ea"/>
          <a:cs typeface="+mn-cs"/>
        </a:defRPr>
      </a:lvl2pPr>
      <a:lvl3pPr marL="738927" algn="l" defTabSz="738927" rtl="0" eaLnBrk="1" latinLnBrk="0" hangingPunct="1">
        <a:defRPr sz="1455" kern="1200">
          <a:solidFill>
            <a:schemeClr val="tx1"/>
          </a:solidFill>
          <a:latin typeface="+mn-lt"/>
          <a:ea typeface="+mn-ea"/>
          <a:cs typeface="+mn-cs"/>
        </a:defRPr>
      </a:lvl3pPr>
      <a:lvl4pPr marL="1108390" algn="l" defTabSz="738927" rtl="0" eaLnBrk="1" latinLnBrk="0" hangingPunct="1">
        <a:defRPr sz="1455" kern="1200">
          <a:solidFill>
            <a:schemeClr val="tx1"/>
          </a:solidFill>
          <a:latin typeface="+mn-lt"/>
          <a:ea typeface="+mn-ea"/>
          <a:cs typeface="+mn-cs"/>
        </a:defRPr>
      </a:lvl4pPr>
      <a:lvl5pPr marL="1477853" algn="l" defTabSz="738927" rtl="0" eaLnBrk="1" latinLnBrk="0" hangingPunct="1">
        <a:defRPr sz="1455" kern="1200">
          <a:solidFill>
            <a:schemeClr val="tx1"/>
          </a:solidFill>
          <a:latin typeface="+mn-lt"/>
          <a:ea typeface="+mn-ea"/>
          <a:cs typeface="+mn-cs"/>
        </a:defRPr>
      </a:lvl5pPr>
      <a:lvl6pPr marL="1847317" algn="l" defTabSz="738927" rtl="0" eaLnBrk="1" latinLnBrk="0" hangingPunct="1">
        <a:defRPr sz="1455" kern="1200">
          <a:solidFill>
            <a:schemeClr val="tx1"/>
          </a:solidFill>
          <a:latin typeface="+mn-lt"/>
          <a:ea typeface="+mn-ea"/>
          <a:cs typeface="+mn-cs"/>
        </a:defRPr>
      </a:lvl6pPr>
      <a:lvl7pPr marL="2216780" algn="l" defTabSz="738927" rtl="0" eaLnBrk="1" latinLnBrk="0" hangingPunct="1">
        <a:defRPr sz="1455" kern="1200">
          <a:solidFill>
            <a:schemeClr val="tx1"/>
          </a:solidFill>
          <a:latin typeface="+mn-lt"/>
          <a:ea typeface="+mn-ea"/>
          <a:cs typeface="+mn-cs"/>
        </a:defRPr>
      </a:lvl7pPr>
      <a:lvl8pPr marL="2586243" algn="l" defTabSz="738927" rtl="0" eaLnBrk="1" latinLnBrk="0" hangingPunct="1">
        <a:defRPr sz="1455" kern="1200">
          <a:solidFill>
            <a:schemeClr val="tx1"/>
          </a:solidFill>
          <a:latin typeface="+mn-lt"/>
          <a:ea typeface="+mn-ea"/>
          <a:cs typeface="+mn-cs"/>
        </a:defRPr>
      </a:lvl8pPr>
      <a:lvl9pPr marL="2955707" algn="l" defTabSz="738927" rtl="0" eaLnBrk="1" latinLnBrk="0" hangingPunct="1">
        <a:defRPr sz="14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hdPZ7rw0wM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8R_GCzAYPC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rzjbS-Nw8n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mailto:work@mind.org.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572000" y="810748"/>
            <a:ext cx="4189717" cy="1840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882" tIns="36941" rIns="73882" bIns="36941">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defTabSz="738927" eaLnBrk="0" fontAlgn="base" hangingPunct="0">
              <a:spcBef>
                <a:spcPct val="50000"/>
              </a:spcBef>
              <a:spcAft>
                <a:spcPct val="0"/>
              </a:spcAft>
            </a:pPr>
            <a:endParaRPr lang="en-GB" altLang="en-US" sz="2263" b="0" baseline="0">
              <a:solidFill>
                <a:srgbClr val="002E8B"/>
              </a:solidFill>
              <a:latin typeface="Street Corner Bold" panose="02000400000000000000" pitchFamily="2" charset="0"/>
            </a:endParaRPr>
          </a:p>
          <a:p>
            <a:pPr defTabSz="738927" eaLnBrk="0" fontAlgn="base" hangingPunct="0">
              <a:spcBef>
                <a:spcPct val="50000"/>
              </a:spcBef>
              <a:spcAft>
                <a:spcPct val="0"/>
              </a:spcAft>
            </a:pPr>
            <a:endParaRPr lang="en-GB" altLang="en-US" sz="2263" b="0" baseline="0">
              <a:solidFill>
                <a:srgbClr val="002E8B"/>
              </a:solidFill>
              <a:latin typeface="Street Corner Bold" panose="02000400000000000000" pitchFamily="2" charset="0"/>
            </a:endParaRPr>
          </a:p>
          <a:p>
            <a:pPr defTabSz="738927" eaLnBrk="0" fontAlgn="base" hangingPunct="0">
              <a:spcBef>
                <a:spcPct val="50000"/>
              </a:spcBef>
              <a:spcAft>
                <a:spcPct val="0"/>
              </a:spcAft>
            </a:pPr>
            <a:endParaRPr lang="en-GB" altLang="en-US" sz="1939" b="0" baseline="0">
              <a:solidFill>
                <a:srgbClr val="002E8B"/>
              </a:solidFill>
            </a:endParaRPr>
          </a:p>
          <a:p>
            <a:pPr defTabSz="738927" fontAlgn="base">
              <a:spcBef>
                <a:spcPct val="50000"/>
              </a:spcBef>
              <a:spcAft>
                <a:spcPct val="0"/>
              </a:spcAft>
            </a:pPr>
            <a:endParaRPr lang="en-GB" altLang="en-US" sz="1939" baseline="0">
              <a:solidFill>
                <a:srgbClr val="002E8B"/>
              </a:solidFill>
            </a:endParaRPr>
          </a:p>
        </p:txBody>
      </p:sp>
      <p:sp>
        <p:nvSpPr>
          <p:cNvPr id="30723" name="Text Box 3"/>
          <p:cNvSpPr txBox="1">
            <a:spLocks noChangeArrowheads="1"/>
          </p:cNvSpPr>
          <p:nvPr/>
        </p:nvSpPr>
        <p:spPr bwMode="auto">
          <a:xfrm>
            <a:off x="382283" y="5911274"/>
            <a:ext cx="2675980" cy="390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defTabSz="738927" eaLnBrk="0" fontAlgn="base" hangingPunct="0">
              <a:spcBef>
                <a:spcPct val="50000"/>
              </a:spcBef>
              <a:spcAft>
                <a:spcPct val="0"/>
              </a:spcAft>
            </a:pPr>
            <a:r>
              <a:rPr lang="en-GB" altLang="en-US" sz="2909" b="0">
                <a:solidFill>
                  <a:srgbClr val="003377"/>
                </a:solidFill>
                <a:latin typeface="Street Corner Bold" panose="02000400000000000000" pitchFamily="2" charset="0"/>
              </a:rPr>
              <a:t>mind.org.uk</a:t>
            </a:r>
            <a:endParaRPr lang="en-US" altLang="en-US" sz="2909" b="0">
              <a:solidFill>
                <a:srgbClr val="003377"/>
              </a:solidFill>
              <a:latin typeface="Street Corner Bold" panose="02000400000000000000" pitchFamily="2" charset="0"/>
            </a:endParaRPr>
          </a:p>
        </p:txBody>
      </p:sp>
      <p:sp>
        <p:nvSpPr>
          <p:cNvPr id="30724" name="Rectangle 4"/>
          <p:cNvSpPr>
            <a:spLocks noChangeArrowheads="1"/>
          </p:cNvSpPr>
          <p:nvPr/>
        </p:nvSpPr>
        <p:spPr bwMode="auto">
          <a:xfrm>
            <a:off x="789581" y="1052736"/>
            <a:ext cx="7564838" cy="3416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2E8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1211" tIns="30605" rIns="61211" bIns="30605">
            <a:spAutoFit/>
          </a:bodyPr>
          <a:lstStyle>
            <a:lvl1pPr defTabSz="757238">
              <a:defRPr sz="4200" b="1" baseline="-25000">
                <a:solidFill>
                  <a:srgbClr val="0099FF"/>
                </a:solidFill>
                <a:latin typeface="Arial" panose="020B0604020202020204" pitchFamily="34" charset="0"/>
              </a:defRPr>
            </a:lvl1pPr>
            <a:lvl2pPr marL="742950" indent="-285750" defTabSz="757238">
              <a:defRPr sz="4200" b="1" baseline="-25000">
                <a:solidFill>
                  <a:srgbClr val="0099FF"/>
                </a:solidFill>
                <a:latin typeface="Arial" panose="020B0604020202020204" pitchFamily="34" charset="0"/>
              </a:defRPr>
            </a:lvl2pPr>
            <a:lvl3pPr marL="1143000" indent="-228600" defTabSz="757238">
              <a:defRPr sz="4200" b="1" baseline="-25000">
                <a:solidFill>
                  <a:srgbClr val="0099FF"/>
                </a:solidFill>
                <a:latin typeface="Arial" panose="020B0604020202020204" pitchFamily="34" charset="0"/>
              </a:defRPr>
            </a:lvl3pPr>
            <a:lvl4pPr marL="1600200" indent="-228600" defTabSz="757238">
              <a:defRPr sz="4200" b="1" baseline="-25000">
                <a:solidFill>
                  <a:srgbClr val="0099FF"/>
                </a:solidFill>
                <a:latin typeface="Arial" panose="020B0604020202020204" pitchFamily="34" charset="0"/>
              </a:defRPr>
            </a:lvl4pPr>
            <a:lvl5pPr marL="2057400" indent="-228600" defTabSz="757238">
              <a:defRPr sz="4200" b="1" baseline="-25000">
                <a:solidFill>
                  <a:srgbClr val="0099FF"/>
                </a:solidFill>
                <a:latin typeface="Arial" panose="020B0604020202020204" pitchFamily="34" charset="0"/>
              </a:defRPr>
            </a:lvl5pPr>
            <a:lvl6pPr marL="2514600" indent="-228600" defTabSz="757238"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757238"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757238"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757238" eaLnBrk="0" fontAlgn="base" hangingPunct="0">
              <a:spcBef>
                <a:spcPct val="0"/>
              </a:spcBef>
              <a:spcAft>
                <a:spcPct val="0"/>
              </a:spcAft>
              <a:defRPr sz="4200" b="1" baseline="-25000">
                <a:solidFill>
                  <a:srgbClr val="0099FF"/>
                </a:solidFill>
                <a:latin typeface="Arial" panose="020B0604020202020204" pitchFamily="34" charset="0"/>
              </a:defRPr>
            </a:lvl9pPr>
          </a:lstStyle>
          <a:p>
            <a:pPr eaLnBrk="0" fontAlgn="base" hangingPunct="0">
              <a:spcBef>
                <a:spcPct val="50000"/>
              </a:spcBef>
              <a:spcAft>
                <a:spcPct val="0"/>
              </a:spcAft>
            </a:pPr>
            <a:r>
              <a:rPr lang="en-GB" altLang="en-US" sz="5200" baseline="0" dirty="0" smtClean="0">
                <a:solidFill>
                  <a:srgbClr val="003377"/>
                </a:solidFill>
                <a:latin typeface="KG Small Town Southern Girl" panose="02000505000000020004" pitchFamily="2" charset="0"/>
              </a:rPr>
              <a:t>Changing the conversation on mental health </a:t>
            </a:r>
          </a:p>
          <a:p>
            <a:pPr eaLnBrk="0" fontAlgn="base" hangingPunct="0">
              <a:spcBef>
                <a:spcPct val="50000"/>
              </a:spcBef>
              <a:spcAft>
                <a:spcPct val="0"/>
              </a:spcAft>
            </a:pPr>
            <a:endParaRPr lang="en-GB" altLang="en-US" sz="4000" baseline="0" dirty="0">
              <a:solidFill>
                <a:srgbClr val="003377"/>
              </a:solidFill>
              <a:latin typeface="KG Small Town Southern Girl" panose="02000505000000020004" pitchFamily="2" charset="0"/>
            </a:endParaRPr>
          </a:p>
          <a:p>
            <a:pPr eaLnBrk="0" fontAlgn="base" hangingPunct="0">
              <a:spcBef>
                <a:spcPct val="50000"/>
              </a:spcBef>
              <a:spcAft>
                <a:spcPct val="0"/>
              </a:spcAft>
            </a:pPr>
            <a:r>
              <a:rPr lang="en-US" altLang="en-US" sz="3600" baseline="0" dirty="0" smtClean="0">
                <a:solidFill>
                  <a:srgbClr val="003377"/>
                </a:solidFill>
                <a:latin typeface="KG Small Town Southern Girl" panose="02000505000000020004" pitchFamily="2" charset="0"/>
              </a:rPr>
              <a:t>Paul Farmer, Chief Executive</a:t>
            </a:r>
            <a:endParaRPr lang="en-US" altLang="en-US" sz="3600" baseline="0" dirty="0">
              <a:solidFill>
                <a:srgbClr val="003377"/>
              </a:solidFill>
              <a:latin typeface="KG Small Town Southern Girl" panose="02000505000000020004" pitchFamily="2" charset="0"/>
            </a:endParaRPr>
          </a:p>
        </p:txBody>
      </p:sp>
    </p:spTree>
    <p:extLst>
      <p:ext uri="{BB962C8B-B14F-4D97-AF65-F5344CB8AC3E}">
        <p14:creationId xmlns:p14="http://schemas.microsoft.com/office/powerpoint/2010/main" xmlns="" val="38708185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22288" y="1824038"/>
            <a:ext cx="8097837" cy="272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77800" indent="-177800">
              <a:spcBef>
                <a:spcPct val="20000"/>
              </a:spcBef>
              <a:buChar char="•"/>
              <a:defRPr sz="2800">
                <a:solidFill>
                  <a:srgbClr val="003377"/>
                </a:solidFill>
                <a:latin typeface="Tahoma" panose="020B0604030504040204" pitchFamily="34" charset="0"/>
                <a:cs typeface="Arial" panose="020B0604020202020204" pitchFamily="34" charset="0"/>
              </a:defRPr>
            </a:lvl1pPr>
            <a:lvl2pPr marL="742950" indent="-285750">
              <a:spcBef>
                <a:spcPct val="20000"/>
              </a:spcBef>
              <a:buChar char="–"/>
              <a:defRPr sz="2400">
                <a:solidFill>
                  <a:srgbClr val="003377"/>
                </a:solidFill>
                <a:latin typeface="Tahoma" panose="020B0604030504040204" pitchFamily="34" charset="0"/>
                <a:cs typeface="Arial" panose="020B0604020202020204" pitchFamily="34" charset="0"/>
              </a:defRPr>
            </a:lvl2pPr>
            <a:lvl3pPr marL="1143000" indent="-228600">
              <a:spcBef>
                <a:spcPct val="20000"/>
              </a:spcBef>
              <a:buChar char="•"/>
              <a:defRPr sz="2000">
                <a:solidFill>
                  <a:srgbClr val="003377"/>
                </a:solidFill>
                <a:latin typeface="Tahoma" panose="020B0604030504040204" pitchFamily="34" charset="0"/>
                <a:cs typeface="Arial" panose="020B0604020202020204" pitchFamily="34" charset="0"/>
              </a:defRPr>
            </a:lvl3pPr>
            <a:lvl4pPr marL="1600200" indent="-228600">
              <a:spcBef>
                <a:spcPct val="20000"/>
              </a:spcBef>
              <a:buChar char="–"/>
              <a:defRPr sz="2000">
                <a:solidFill>
                  <a:srgbClr val="003377"/>
                </a:solidFill>
                <a:latin typeface="Tahoma" panose="020B060403050404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b="0" dirty="0"/>
          </a:p>
        </p:txBody>
      </p:sp>
      <p:pic>
        <p:nvPicPr>
          <p:cNvPr id="17411" name="Picture 6" descr="1 in 4 slid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57575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12061" y="1268760"/>
            <a:ext cx="8119878" cy="4351338"/>
          </a:xfrm>
        </p:spPr>
        <p:txBody>
          <a:bodyPr/>
          <a:lstStyle/>
          <a:p>
            <a:r>
              <a:rPr lang="en-GB" sz="3200" dirty="0">
                <a:solidFill>
                  <a:srgbClr val="260672"/>
                </a:solidFill>
                <a:latin typeface="Street Corner" panose="02000400000000000000" pitchFamily="2" charset="0"/>
              </a:rPr>
              <a:t>We </a:t>
            </a:r>
            <a:r>
              <a:rPr lang="en-GB" sz="3200" b="1" dirty="0">
                <a:solidFill>
                  <a:srgbClr val="7030A0"/>
                </a:solidFill>
                <a:latin typeface="Street Corner" panose="02000400000000000000" pitchFamily="2" charset="0"/>
              </a:rPr>
              <a:t>all</a:t>
            </a:r>
            <a:r>
              <a:rPr lang="en-GB" sz="3200" dirty="0">
                <a:solidFill>
                  <a:srgbClr val="260672"/>
                </a:solidFill>
                <a:latin typeface="Street Corner" panose="02000400000000000000" pitchFamily="2" charset="0"/>
              </a:rPr>
              <a:t> have mental </a:t>
            </a:r>
            <a:r>
              <a:rPr lang="en-GB" sz="3200" dirty="0" smtClean="0">
                <a:solidFill>
                  <a:srgbClr val="260672"/>
                </a:solidFill>
                <a:latin typeface="Street Corner" panose="02000400000000000000" pitchFamily="2" charset="0"/>
              </a:rPr>
              <a:t>health </a:t>
            </a:r>
          </a:p>
          <a:p>
            <a:r>
              <a:rPr lang="en-GB" sz="3200" b="1" dirty="0" smtClean="0">
                <a:solidFill>
                  <a:srgbClr val="7030A0"/>
                </a:solidFill>
                <a:latin typeface="Street Corner" panose="02000400000000000000" pitchFamily="2" charset="0"/>
              </a:rPr>
              <a:t>1 </a:t>
            </a:r>
            <a:r>
              <a:rPr lang="en-GB" sz="3200" b="1" dirty="0">
                <a:solidFill>
                  <a:srgbClr val="7030A0"/>
                </a:solidFill>
                <a:latin typeface="Street Corner" panose="02000400000000000000" pitchFamily="2" charset="0"/>
              </a:rPr>
              <a:t>in 4 </a:t>
            </a:r>
            <a:r>
              <a:rPr lang="en-GB" sz="3200" dirty="0">
                <a:solidFill>
                  <a:srgbClr val="260672"/>
                </a:solidFill>
                <a:latin typeface="Street Corner" panose="02000400000000000000" pitchFamily="2" charset="0"/>
              </a:rPr>
              <a:t>people will experience a mental health problem in any </a:t>
            </a:r>
            <a:r>
              <a:rPr lang="en-GB" sz="3200" dirty="0" smtClean="0">
                <a:solidFill>
                  <a:srgbClr val="260672"/>
                </a:solidFill>
                <a:latin typeface="Street Corner" panose="02000400000000000000" pitchFamily="2" charset="0"/>
              </a:rPr>
              <a:t>given </a:t>
            </a:r>
            <a:r>
              <a:rPr lang="en-GB" sz="3200" dirty="0">
                <a:solidFill>
                  <a:srgbClr val="260672"/>
                </a:solidFill>
                <a:latin typeface="Street Corner" panose="02000400000000000000" pitchFamily="2" charset="0"/>
              </a:rPr>
              <a:t>year</a:t>
            </a:r>
          </a:p>
          <a:p>
            <a:r>
              <a:rPr lang="en-GB" sz="3200" dirty="0">
                <a:solidFill>
                  <a:srgbClr val="260672"/>
                </a:solidFill>
                <a:latin typeface="Street Corner" panose="02000400000000000000" pitchFamily="2" charset="0"/>
              </a:rPr>
              <a:t>Mental ill health is </a:t>
            </a:r>
            <a:r>
              <a:rPr lang="en-GB" sz="3200" b="1" dirty="0" smtClean="0">
                <a:solidFill>
                  <a:srgbClr val="7030A0"/>
                </a:solidFill>
                <a:latin typeface="Street Corner" panose="02000400000000000000" pitchFamily="2" charset="0"/>
              </a:rPr>
              <a:t>indiscriminate</a:t>
            </a:r>
          </a:p>
          <a:p>
            <a:r>
              <a:rPr lang="en-GB" sz="3200" dirty="0" smtClean="0">
                <a:solidFill>
                  <a:srgbClr val="260672"/>
                </a:solidFill>
                <a:latin typeface="Street Corner" panose="02000400000000000000" pitchFamily="2" charset="0"/>
              </a:rPr>
              <a:t>By </a:t>
            </a:r>
            <a:r>
              <a:rPr lang="en-GB" sz="3200" dirty="0">
                <a:solidFill>
                  <a:srgbClr val="260672"/>
                </a:solidFill>
                <a:latin typeface="Street Corner" panose="02000400000000000000" pitchFamily="2" charset="0"/>
              </a:rPr>
              <a:t>2020, depression will be the </a:t>
            </a:r>
            <a:r>
              <a:rPr lang="en-GB" sz="3200" b="1" dirty="0">
                <a:solidFill>
                  <a:srgbClr val="7030A0"/>
                </a:solidFill>
                <a:latin typeface="Street Corner" panose="02000400000000000000" pitchFamily="2" charset="0"/>
              </a:rPr>
              <a:t>second most common </a:t>
            </a:r>
            <a:r>
              <a:rPr lang="en-GB" sz="3200" dirty="0">
                <a:solidFill>
                  <a:srgbClr val="260672"/>
                </a:solidFill>
                <a:latin typeface="Street Corner" panose="02000400000000000000" pitchFamily="2" charset="0"/>
              </a:rPr>
              <a:t>cause of ill health worldwide</a:t>
            </a:r>
          </a:p>
          <a:p>
            <a:endParaRPr lang="en-GB" dirty="0">
              <a:solidFill>
                <a:srgbClr val="260672"/>
              </a:solidFill>
              <a:latin typeface="Street Corner" panose="02000400000000000000" pitchFamily="2" charset="0"/>
            </a:endParaRPr>
          </a:p>
        </p:txBody>
      </p:sp>
    </p:spTree>
    <p:extLst>
      <p:ext uri="{BB962C8B-B14F-4D97-AF65-F5344CB8AC3E}">
        <p14:creationId xmlns:p14="http://schemas.microsoft.com/office/powerpoint/2010/main" xmlns="" val="17307042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7886828" cy="1326697"/>
          </a:xfrm>
        </p:spPr>
        <p:txBody>
          <a:bodyPr/>
          <a:lstStyle/>
          <a:p>
            <a:r>
              <a:rPr lang="en-GB" sz="6600" dirty="0" smtClean="0">
                <a:solidFill>
                  <a:srgbClr val="003377"/>
                </a:solidFill>
                <a:latin typeface="KG Small Town Southern Girl" panose="02000505000000020004" pitchFamily="2" charset="0"/>
              </a:rPr>
              <a:t>But people don’t talk about it…</a:t>
            </a:r>
            <a:endParaRPr lang="en-GB" sz="6600" dirty="0">
              <a:solidFill>
                <a:srgbClr val="003377"/>
              </a:solidFill>
            </a:endParaRPr>
          </a:p>
        </p:txBody>
      </p:sp>
    </p:spTree>
    <p:extLst>
      <p:ext uri="{BB962C8B-B14F-4D97-AF65-F5344CB8AC3E}">
        <p14:creationId xmlns:p14="http://schemas.microsoft.com/office/powerpoint/2010/main" xmlns="" val="41985788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4"/>
          <p:cNvSpPr txBox="1">
            <a:spLocks noChangeArrowheads="1"/>
          </p:cNvSpPr>
          <p:nvPr/>
        </p:nvSpPr>
        <p:spPr bwMode="auto">
          <a:xfrm>
            <a:off x="3398212" y="833839"/>
            <a:ext cx="2521844"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eaLnBrk="1" hangingPunct="1"/>
            <a:r>
              <a:rPr lang="en-US" altLang="en-US" sz="1939" baseline="0" dirty="0">
                <a:solidFill>
                  <a:srgbClr val="003377"/>
                </a:solidFill>
                <a:latin typeface="Street Corner" panose="02000400000000000000" pitchFamily="2" charset="0"/>
                <a:ea typeface="Helvetica Neue Light"/>
                <a:cs typeface="Helvetica Neue Light"/>
              </a:rPr>
              <a:t>Silence </a:t>
            </a:r>
            <a:r>
              <a:rPr lang="en-US" altLang="en-US" sz="1939" b="0" baseline="0" dirty="0">
                <a:solidFill>
                  <a:srgbClr val="003377"/>
                </a:solidFill>
                <a:latin typeface="Street Corner" panose="02000400000000000000" pitchFamily="2" charset="0"/>
                <a:ea typeface="Helvetica Neue Light"/>
                <a:cs typeface="Helvetica Neue Light"/>
              </a:rPr>
              <a:t>around issue</a:t>
            </a:r>
          </a:p>
        </p:txBody>
      </p:sp>
      <p:sp>
        <p:nvSpPr>
          <p:cNvPr id="22531" name="Content Placeholder 2"/>
          <p:cNvSpPr txBox="1">
            <a:spLocks/>
          </p:cNvSpPr>
          <p:nvPr/>
        </p:nvSpPr>
        <p:spPr bwMode="auto">
          <a:xfrm>
            <a:off x="7322384" y="2869687"/>
            <a:ext cx="1638172" cy="145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1939" b="0" baseline="0" dirty="0">
                <a:solidFill>
                  <a:srgbClr val="003377"/>
                </a:solidFill>
                <a:latin typeface="Street Corner" panose="02000400000000000000" pitchFamily="2" charset="0"/>
                <a:ea typeface="Helvetica Neue Light"/>
                <a:cs typeface="Helvetica Neue Light"/>
              </a:rPr>
              <a:t>Wider</a:t>
            </a:r>
          </a:p>
          <a:p>
            <a:pPr algn="ctr" eaLnBrk="1" hangingPunct="1">
              <a:spcBef>
                <a:spcPct val="20000"/>
              </a:spcBef>
              <a:buFont typeface="Arial" panose="020B0604020202020204" pitchFamily="34" charset="0"/>
              <a:buNone/>
            </a:pPr>
            <a:r>
              <a:rPr lang="en-US" altLang="en-US" sz="1939" b="0" baseline="0" dirty="0">
                <a:solidFill>
                  <a:srgbClr val="003377"/>
                </a:solidFill>
                <a:latin typeface="Street Corner" panose="02000400000000000000" pitchFamily="2" charset="0"/>
                <a:ea typeface="Helvetica Neue Light"/>
                <a:cs typeface="Helvetica Neue Light"/>
              </a:rPr>
              <a:t>society</a:t>
            </a:r>
          </a:p>
          <a:p>
            <a:pPr algn="ctr" eaLnBrk="1" hangingPunct="1">
              <a:spcBef>
                <a:spcPct val="20000"/>
              </a:spcBef>
              <a:buFont typeface="Arial" panose="020B0604020202020204" pitchFamily="34" charset="0"/>
              <a:buNone/>
            </a:pPr>
            <a:endParaRPr lang="en-US" altLang="en-US" sz="2424" b="0" baseline="0" dirty="0">
              <a:solidFill>
                <a:srgbClr val="003377"/>
              </a:solidFill>
              <a:latin typeface="Street Corner" panose="02000400000000000000" pitchFamily="2" charset="0"/>
              <a:ea typeface="Helvetica Neue Light"/>
              <a:cs typeface="Helvetica Neue Light"/>
            </a:endParaRPr>
          </a:p>
        </p:txBody>
      </p:sp>
      <p:sp>
        <p:nvSpPr>
          <p:cNvPr id="22532" name="Rectangle 11"/>
          <p:cNvSpPr>
            <a:spLocks noChangeArrowheads="1"/>
          </p:cNvSpPr>
          <p:nvPr/>
        </p:nvSpPr>
        <p:spPr bwMode="auto">
          <a:xfrm>
            <a:off x="635825" y="1589424"/>
            <a:ext cx="3034805"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939" baseline="0" dirty="0">
                <a:solidFill>
                  <a:srgbClr val="003377"/>
                </a:solidFill>
                <a:latin typeface="Street Corner" panose="02000400000000000000" pitchFamily="2" charset="0"/>
                <a:ea typeface="Helvetica Neue Light"/>
                <a:cs typeface="Helvetica Neue Light"/>
              </a:rPr>
              <a:t>Scared </a:t>
            </a:r>
            <a:r>
              <a:rPr lang="en-US" altLang="en-US" sz="1939" b="0" baseline="0" dirty="0">
                <a:solidFill>
                  <a:srgbClr val="003377"/>
                </a:solidFill>
                <a:latin typeface="Street Corner" panose="02000400000000000000" pitchFamily="2" charset="0"/>
                <a:ea typeface="Helvetica Neue Light"/>
                <a:cs typeface="Helvetica Neue Light"/>
              </a:rPr>
              <a:t>to reveal problem</a:t>
            </a:r>
          </a:p>
        </p:txBody>
      </p:sp>
      <p:sp>
        <p:nvSpPr>
          <p:cNvPr id="22533" name="Rectangle 13"/>
          <p:cNvSpPr>
            <a:spLocks noChangeArrowheads="1"/>
          </p:cNvSpPr>
          <p:nvPr/>
        </p:nvSpPr>
        <p:spPr bwMode="auto">
          <a:xfrm>
            <a:off x="5986217" y="1590707"/>
            <a:ext cx="2286203"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939" b="0" baseline="0" dirty="0">
                <a:solidFill>
                  <a:srgbClr val="003377"/>
                </a:solidFill>
                <a:latin typeface="Street Corner" panose="02000400000000000000" pitchFamily="2" charset="0"/>
                <a:ea typeface="Helvetica Neue Light"/>
                <a:cs typeface="Helvetica Neue Light"/>
              </a:rPr>
              <a:t>Lack of </a:t>
            </a:r>
            <a:r>
              <a:rPr lang="en-US" altLang="en-US" sz="1939" baseline="0" dirty="0">
                <a:solidFill>
                  <a:srgbClr val="003377"/>
                </a:solidFill>
                <a:latin typeface="Street Corner" panose="02000400000000000000" pitchFamily="2" charset="0"/>
                <a:ea typeface="Helvetica Neue Light"/>
                <a:cs typeface="Helvetica Neue Light"/>
              </a:rPr>
              <a:t>knowledge</a:t>
            </a:r>
          </a:p>
        </p:txBody>
      </p:sp>
      <p:sp>
        <p:nvSpPr>
          <p:cNvPr id="22534" name="Rectangle 15"/>
          <p:cNvSpPr>
            <a:spLocks noChangeArrowheads="1"/>
          </p:cNvSpPr>
          <p:nvPr/>
        </p:nvSpPr>
        <p:spPr bwMode="auto">
          <a:xfrm>
            <a:off x="5304031" y="4301323"/>
            <a:ext cx="2996333"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939" baseline="0" dirty="0">
                <a:solidFill>
                  <a:srgbClr val="003377"/>
                </a:solidFill>
                <a:latin typeface="Street Corner" panose="02000400000000000000" pitchFamily="2" charset="0"/>
                <a:ea typeface="Helvetica Neue Light"/>
                <a:cs typeface="Helvetica Neue Light"/>
              </a:rPr>
              <a:t>Scared </a:t>
            </a:r>
            <a:r>
              <a:rPr lang="en-US" altLang="en-US" sz="1939" b="0" baseline="0" dirty="0">
                <a:solidFill>
                  <a:srgbClr val="003377"/>
                </a:solidFill>
                <a:latin typeface="Street Corner" panose="02000400000000000000" pitchFamily="2" charset="0"/>
                <a:ea typeface="Helvetica Neue Light"/>
                <a:cs typeface="Helvetica Neue Light"/>
              </a:rPr>
              <a:t>to raise the issue</a:t>
            </a:r>
          </a:p>
        </p:txBody>
      </p:sp>
      <p:sp>
        <p:nvSpPr>
          <p:cNvPr id="22535" name="TextBox 17"/>
          <p:cNvSpPr txBox="1">
            <a:spLocks noChangeArrowheads="1"/>
          </p:cNvSpPr>
          <p:nvPr/>
        </p:nvSpPr>
        <p:spPr bwMode="auto">
          <a:xfrm>
            <a:off x="3287889" y="5349394"/>
            <a:ext cx="2521844"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eaLnBrk="1" hangingPunct="1"/>
            <a:r>
              <a:rPr lang="en-US" altLang="en-US" sz="1939" baseline="0" dirty="0">
                <a:solidFill>
                  <a:srgbClr val="003377"/>
                </a:solidFill>
                <a:latin typeface="Street Corner" panose="02000400000000000000" pitchFamily="2" charset="0"/>
                <a:ea typeface="Helvetica Neue Light"/>
                <a:cs typeface="Helvetica Neue Light"/>
              </a:rPr>
              <a:t>Silence </a:t>
            </a:r>
            <a:r>
              <a:rPr lang="en-US" altLang="en-US" sz="1939" b="0" baseline="0" dirty="0">
                <a:solidFill>
                  <a:srgbClr val="003377"/>
                </a:solidFill>
                <a:latin typeface="Street Corner" panose="02000400000000000000" pitchFamily="2" charset="0"/>
                <a:ea typeface="Helvetica Neue Light"/>
                <a:cs typeface="Helvetica Neue Light"/>
              </a:rPr>
              <a:t>around issue</a:t>
            </a:r>
          </a:p>
        </p:txBody>
      </p:sp>
      <p:sp>
        <p:nvSpPr>
          <p:cNvPr id="22536" name="Rectangle 18"/>
          <p:cNvSpPr>
            <a:spLocks noChangeArrowheads="1"/>
          </p:cNvSpPr>
          <p:nvPr/>
        </p:nvSpPr>
        <p:spPr bwMode="auto">
          <a:xfrm>
            <a:off x="267109" y="4360333"/>
            <a:ext cx="3618298" cy="39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939" b="0" baseline="0" dirty="0">
                <a:solidFill>
                  <a:srgbClr val="003377"/>
                </a:solidFill>
                <a:latin typeface="Street Corner" panose="02000400000000000000" pitchFamily="2" charset="0"/>
                <a:ea typeface="Helvetica Neue Light"/>
                <a:cs typeface="Helvetica Neue Light"/>
              </a:rPr>
              <a:t>Increases </a:t>
            </a:r>
            <a:r>
              <a:rPr lang="en-US" altLang="en-US" sz="1939" baseline="0" dirty="0">
                <a:solidFill>
                  <a:srgbClr val="003377"/>
                </a:solidFill>
                <a:latin typeface="Street Corner" panose="02000400000000000000" pitchFamily="2" charset="0"/>
                <a:ea typeface="Helvetica Neue Light"/>
                <a:cs typeface="Helvetica Neue Light"/>
              </a:rPr>
              <a:t>perception </a:t>
            </a:r>
            <a:r>
              <a:rPr lang="en-US" altLang="en-US" sz="1939" b="0" baseline="0" dirty="0">
                <a:solidFill>
                  <a:srgbClr val="003377"/>
                </a:solidFill>
                <a:latin typeface="Street Corner" panose="02000400000000000000" pitchFamily="2" charset="0"/>
                <a:ea typeface="Helvetica Neue Light"/>
                <a:cs typeface="Helvetica Neue Light"/>
              </a:rPr>
              <a:t>of stigma</a:t>
            </a:r>
          </a:p>
        </p:txBody>
      </p:sp>
      <p:sp>
        <p:nvSpPr>
          <p:cNvPr id="22537" name="Content Placeholder 2"/>
          <p:cNvSpPr txBox="1">
            <a:spLocks/>
          </p:cNvSpPr>
          <p:nvPr/>
        </p:nvSpPr>
        <p:spPr bwMode="auto">
          <a:xfrm>
            <a:off x="207818" y="2846596"/>
            <a:ext cx="2172880" cy="145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1939" b="0" baseline="0" dirty="0">
                <a:solidFill>
                  <a:srgbClr val="003377"/>
                </a:solidFill>
                <a:latin typeface="Street Corner" panose="02000400000000000000" pitchFamily="2" charset="0"/>
                <a:ea typeface="Helvetica Neue Light"/>
                <a:cs typeface="Helvetica Neue Light"/>
              </a:rPr>
              <a:t>Those </a:t>
            </a:r>
            <a:r>
              <a:rPr lang="en-US" altLang="en-US" sz="1939" b="0" baseline="0" dirty="0" smtClean="0">
                <a:solidFill>
                  <a:srgbClr val="003377"/>
                </a:solidFill>
                <a:latin typeface="Street Corner" panose="02000400000000000000" pitchFamily="2" charset="0"/>
                <a:ea typeface="Helvetica Neue Light"/>
                <a:cs typeface="Helvetica Neue Light"/>
              </a:rPr>
              <a:t>with mental health problems</a:t>
            </a:r>
            <a:endParaRPr lang="en-US" altLang="en-US" sz="1939" b="0" baseline="0" dirty="0">
              <a:solidFill>
                <a:srgbClr val="003377"/>
              </a:solidFill>
              <a:latin typeface="Street Corner" panose="02000400000000000000" pitchFamily="2" charset="0"/>
              <a:ea typeface="Helvetica Neue Light"/>
              <a:cs typeface="Helvetica Neue Light"/>
            </a:endParaRPr>
          </a:p>
          <a:p>
            <a:pPr algn="ctr" eaLnBrk="1" hangingPunct="1">
              <a:spcBef>
                <a:spcPct val="20000"/>
              </a:spcBef>
              <a:buFont typeface="Arial" panose="020B0604020202020204" pitchFamily="34" charset="0"/>
              <a:buNone/>
            </a:pPr>
            <a:endParaRPr lang="en-US" altLang="en-US" sz="2424" b="0" baseline="0" dirty="0">
              <a:solidFill>
                <a:srgbClr val="003377"/>
              </a:solidFill>
              <a:latin typeface="Street Corner" panose="02000400000000000000" pitchFamily="2" charset="0"/>
              <a:ea typeface="Helvetica Neue Light"/>
              <a:cs typeface="Helvetica Neue Light"/>
            </a:endParaRPr>
          </a:p>
        </p:txBody>
      </p:sp>
      <p:sp>
        <p:nvSpPr>
          <p:cNvPr id="22538" name="Freeform 10"/>
          <p:cNvSpPr>
            <a:spLocks/>
          </p:cNvSpPr>
          <p:nvPr/>
        </p:nvSpPr>
        <p:spPr bwMode="auto">
          <a:xfrm rot="-746808">
            <a:off x="814597" y="2224734"/>
            <a:ext cx="66193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39" name="Freeform 11"/>
          <p:cNvSpPr>
            <a:spLocks/>
          </p:cNvSpPr>
          <p:nvPr/>
        </p:nvSpPr>
        <p:spPr bwMode="auto">
          <a:xfrm rot="543176">
            <a:off x="2401455" y="1117653"/>
            <a:ext cx="66193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0" name="Freeform 12"/>
          <p:cNvSpPr>
            <a:spLocks/>
          </p:cNvSpPr>
          <p:nvPr/>
        </p:nvSpPr>
        <p:spPr bwMode="auto">
          <a:xfrm rot="4276413">
            <a:off x="6253147" y="1124709"/>
            <a:ext cx="66193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1" name="Freeform 13"/>
          <p:cNvSpPr>
            <a:spLocks/>
          </p:cNvSpPr>
          <p:nvPr/>
        </p:nvSpPr>
        <p:spPr bwMode="auto">
          <a:xfrm rot="7159269">
            <a:off x="7532127" y="2265142"/>
            <a:ext cx="66193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2" name="Freeform 14"/>
          <p:cNvSpPr>
            <a:spLocks/>
          </p:cNvSpPr>
          <p:nvPr/>
        </p:nvSpPr>
        <p:spPr bwMode="auto">
          <a:xfrm rot="8134882">
            <a:off x="6965758" y="3875093"/>
            <a:ext cx="66193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3" name="Freeform 15"/>
          <p:cNvSpPr>
            <a:spLocks/>
          </p:cNvSpPr>
          <p:nvPr/>
        </p:nvSpPr>
        <p:spPr bwMode="auto">
          <a:xfrm rot="9647273">
            <a:off x="5939495" y="5084158"/>
            <a:ext cx="62088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4" name="Freeform 16"/>
          <p:cNvSpPr>
            <a:spLocks/>
          </p:cNvSpPr>
          <p:nvPr/>
        </p:nvSpPr>
        <p:spPr bwMode="auto">
          <a:xfrm rot="-6597371">
            <a:off x="2289207" y="5084800"/>
            <a:ext cx="62088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5" name="Freeform 17"/>
          <p:cNvSpPr>
            <a:spLocks/>
          </p:cNvSpPr>
          <p:nvPr/>
        </p:nvSpPr>
        <p:spPr bwMode="auto">
          <a:xfrm rot="-6597371">
            <a:off x="1364288" y="3896900"/>
            <a:ext cx="620889" cy="316240"/>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455" dirty="0"/>
          </a:p>
        </p:txBody>
      </p:sp>
      <p:sp>
        <p:nvSpPr>
          <p:cNvPr id="22546" name="Oval 18"/>
          <p:cNvSpPr>
            <a:spLocks noChangeArrowheads="1"/>
          </p:cNvSpPr>
          <p:nvPr/>
        </p:nvSpPr>
        <p:spPr bwMode="auto">
          <a:xfrm>
            <a:off x="3349465" y="2692101"/>
            <a:ext cx="259766" cy="619434"/>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round/>
                <a:headEnd/>
                <a:tailEnd/>
              </a14:hiddenLine>
            </a:ext>
          </a:extLst>
        </p:spPr>
        <p:txBody>
          <a:bodyPr wrap="none" anchor="ctr">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a:spcBef>
                <a:spcPct val="50000"/>
              </a:spcBef>
            </a:pPr>
            <a:endParaRPr lang="en-US" altLang="en-US" sz="3394" dirty="0"/>
          </a:p>
        </p:txBody>
      </p:sp>
      <p:sp>
        <p:nvSpPr>
          <p:cNvPr id="22547" name="Text Box 19"/>
          <p:cNvSpPr txBox="1">
            <a:spLocks noChangeArrowheads="1"/>
          </p:cNvSpPr>
          <p:nvPr/>
        </p:nvSpPr>
        <p:spPr bwMode="auto">
          <a:xfrm>
            <a:off x="3272496" y="2673415"/>
            <a:ext cx="2545131" cy="755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a:spcBef>
                <a:spcPct val="50000"/>
              </a:spcBef>
            </a:pPr>
            <a:r>
              <a:rPr lang="en-GB" altLang="en-US" sz="6465" b="0" dirty="0">
                <a:solidFill>
                  <a:srgbClr val="003377"/>
                </a:solidFill>
                <a:latin typeface="Tahoma" panose="020B0604030504040204" pitchFamily="34" charset="0"/>
                <a:cs typeface="Tahoma" panose="020B0604030504040204" pitchFamily="34" charset="0"/>
              </a:rPr>
              <a:t>Stigma</a:t>
            </a:r>
          </a:p>
        </p:txBody>
      </p:sp>
    </p:spTree>
    <p:extLst>
      <p:ext uri="{BB962C8B-B14F-4D97-AF65-F5344CB8AC3E}">
        <p14:creationId xmlns:p14="http://schemas.microsoft.com/office/powerpoint/2010/main" xmlns="" val="15100440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200" dirty="0" smtClean="0">
                <a:solidFill>
                  <a:srgbClr val="260672"/>
                </a:solidFill>
                <a:latin typeface="KG Small Town Southern Girl" panose="02000505000000020004" pitchFamily="2" charset="0"/>
              </a:rPr>
              <a:t>Time to Change programme</a:t>
            </a:r>
            <a:endParaRPr lang="en-GB" sz="5200" dirty="0">
              <a:solidFill>
                <a:srgbClr val="260672"/>
              </a:solidFill>
              <a:latin typeface="KG Small Town Southern Girl" panose="02000505000000020004" pitchFamily="2" charset="0"/>
            </a:endParaRPr>
          </a:p>
        </p:txBody>
      </p:sp>
      <p:sp>
        <p:nvSpPr>
          <p:cNvPr id="3" name="Content Placeholder 2"/>
          <p:cNvSpPr>
            <a:spLocks noGrp="1"/>
          </p:cNvSpPr>
          <p:nvPr>
            <p:ph idx="1"/>
          </p:nvPr>
        </p:nvSpPr>
        <p:spPr>
          <a:xfrm>
            <a:off x="628586" y="1691369"/>
            <a:ext cx="4447470" cy="4351564"/>
          </a:xfrm>
        </p:spPr>
        <p:txBody>
          <a:bodyPr/>
          <a:lstStyle/>
          <a:p>
            <a:pPr eaLnBrk="1" hangingPunct="1">
              <a:lnSpc>
                <a:spcPct val="90000"/>
              </a:lnSpc>
              <a:spcBef>
                <a:spcPct val="50000"/>
              </a:spcBef>
              <a:spcAft>
                <a:spcPct val="20000"/>
              </a:spcAft>
              <a:buFont typeface="Symbol" panose="05050102010706020507" pitchFamily="18" charset="2"/>
              <a:buChar char=""/>
            </a:pPr>
            <a:r>
              <a:rPr lang="en-GB" altLang="en-US" sz="2600" dirty="0" smtClean="0">
                <a:solidFill>
                  <a:srgbClr val="003377"/>
                </a:solidFill>
                <a:latin typeface="Street Corner" panose="02000400000000000000" pitchFamily="2" charset="0"/>
                <a:cs typeface="Tahoma" panose="020B0604030504040204" pitchFamily="34" charset="0"/>
              </a:rPr>
              <a:t>England’s </a:t>
            </a:r>
            <a:r>
              <a:rPr lang="en-GB" altLang="en-US" sz="2600" dirty="0">
                <a:solidFill>
                  <a:srgbClr val="003377"/>
                </a:solidFill>
                <a:latin typeface="Street Corner" panose="02000400000000000000" pitchFamily="2" charset="0"/>
                <a:cs typeface="Tahoma" panose="020B0604030504040204" pitchFamily="34" charset="0"/>
              </a:rPr>
              <a:t>biggest programme to end the stigma and discrimination </a:t>
            </a:r>
            <a:r>
              <a:rPr lang="en-GB" altLang="en-US" sz="2600" dirty="0" smtClean="0">
                <a:solidFill>
                  <a:srgbClr val="003377"/>
                </a:solidFill>
                <a:latin typeface="Street Corner" panose="02000400000000000000" pitchFamily="2" charset="0"/>
                <a:cs typeface="Tahoma" panose="020B0604030504040204" pitchFamily="34" charset="0"/>
              </a:rPr>
              <a:t>faced </a:t>
            </a:r>
            <a:r>
              <a:rPr lang="en-GB" altLang="en-US" sz="2600" dirty="0">
                <a:solidFill>
                  <a:srgbClr val="003377"/>
                </a:solidFill>
                <a:latin typeface="Street Corner" panose="02000400000000000000" pitchFamily="2" charset="0"/>
                <a:cs typeface="Tahoma" panose="020B0604030504040204" pitchFamily="34" charset="0"/>
              </a:rPr>
              <a:t>by people with mental health problems</a:t>
            </a:r>
          </a:p>
          <a:p>
            <a:pPr eaLnBrk="1" hangingPunct="1">
              <a:lnSpc>
                <a:spcPct val="90000"/>
              </a:lnSpc>
              <a:spcBef>
                <a:spcPct val="50000"/>
              </a:spcBef>
              <a:spcAft>
                <a:spcPct val="20000"/>
              </a:spcAft>
              <a:buFont typeface="Symbol" panose="05050102010706020507" pitchFamily="18" charset="2"/>
              <a:buChar char=""/>
            </a:pPr>
            <a:r>
              <a:rPr lang="en-GB" altLang="en-US" sz="2600" dirty="0">
                <a:solidFill>
                  <a:srgbClr val="003377"/>
                </a:solidFill>
                <a:latin typeface="Street Corner" panose="02000400000000000000" pitchFamily="2" charset="0"/>
                <a:cs typeface="Tahoma" panose="020B0604030504040204" pitchFamily="34" charset="0"/>
              </a:rPr>
              <a:t>Run by Mind </a:t>
            </a:r>
            <a:r>
              <a:rPr lang="en-GB" altLang="en-US" sz="2600" dirty="0">
                <a:solidFill>
                  <a:srgbClr val="002060"/>
                </a:solidFill>
                <a:latin typeface="Street Corner" panose="02000400000000000000" pitchFamily="2" charset="0"/>
                <a:cs typeface="Tahoma" panose="020B0604030504040204" pitchFamily="34" charset="0"/>
              </a:rPr>
              <a:t>and</a:t>
            </a:r>
            <a:r>
              <a:rPr lang="en-GB" altLang="en-US" sz="2600" dirty="0">
                <a:solidFill>
                  <a:srgbClr val="003377"/>
                </a:solidFill>
                <a:latin typeface="Street Corner" panose="02000400000000000000" pitchFamily="2" charset="0"/>
                <a:cs typeface="Tahoma" panose="020B0604030504040204" pitchFamily="34" charset="0"/>
              </a:rPr>
              <a:t> Rethink Mental Illness and funded by the Department of Health, Comic Relief and the Big Lottery </a:t>
            </a:r>
            <a:r>
              <a:rPr lang="en-GB" altLang="en-US" sz="2600" dirty="0" smtClean="0">
                <a:solidFill>
                  <a:srgbClr val="003377"/>
                </a:solidFill>
                <a:latin typeface="Street Corner" panose="02000400000000000000" pitchFamily="2" charset="0"/>
                <a:cs typeface="Tahoma" panose="020B0604030504040204" pitchFamily="34" charset="0"/>
              </a:rPr>
              <a:t>Fund</a:t>
            </a:r>
            <a:endParaRPr lang="en-GB" altLang="en-US" sz="2600" dirty="0">
              <a:solidFill>
                <a:srgbClr val="003377"/>
              </a:solidFill>
              <a:latin typeface="Street Corner" panose="02000400000000000000" pitchFamily="2"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5220072" y="1691369"/>
            <a:ext cx="3456385" cy="1575062"/>
          </a:xfrm>
          <a:prstGeom prst="rect">
            <a:avLst/>
          </a:prstGeom>
        </p:spPr>
      </p:pic>
    </p:spTree>
    <p:extLst>
      <p:ext uri="{BB962C8B-B14F-4D97-AF65-F5344CB8AC3E}">
        <p14:creationId xmlns:p14="http://schemas.microsoft.com/office/powerpoint/2010/main" xmlns="" val="22830008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dPZ7rw0wMc"/>
          <p:cNvPicPr>
            <a:picLocks noGrp="1" noRot="1" noChangeAspect="1"/>
          </p:cNvPicPr>
          <p:nvPr>
            <p:ph idx="1"/>
            <a:videoFile r:link="rId1"/>
          </p:nvPr>
        </p:nvPicPr>
        <p:blipFill>
          <a:blip r:embed="rId3"/>
          <a:stretch>
            <a:fillRect/>
          </a:stretch>
        </p:blipFill>
        <p:spPr>
          <a:xfrm>
            <a:off x="251520" y="832211"/>
            <a:ext cx="8712968" cy="4901045"/>
          </a:xfrm>
          <a:prstGeom prst="rect">
            <a:avLst/>
          </a:prstGeom>
        </p:spPr>
      </p:pic>
    </p:spTree>
    <p:extLst>
      <p:ext uri="{BB962C8B-B14F-4D97-AF65-F5344CB8AC3E}">
        <p14:creationId xmlns:p14="http://schemas.microsoft.com/office/powerpoint/2010/main" xmlns="" val="25711551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4"/>
          <p:cNvSpPr txBox="1">
            <a:spLocks noChangeArrowheads="1"/>
          </p:cNvSpPr>
          <p:nvPr/>
        </p:nvSpPr>
        <p:spPr bwMode="auto">
          <a:xfrm>
            <a:off x="3246607" y="1284479"/>
            <a:ext cx="2930610" cy="3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eaLnBrk="1" hangingPunct="1"/>
            <a:r>
              <a:rPr lang="en-US" altLang="en-US" sz="1454" b="0" baseline="0" dirty="0">
                <a:solidFill>
                  <a:srgbClr val="003377"/>
                </a:solidFill>
                <a:latin typeface="Street Corner" panose="02000400000000000000" pitchFamily="2" charset="0"/>
                <a:ea typeface="Helvetica Neue Light"/>
                <a:cs typeface="Helvetica Neue Light"/>
              </a:rPr>
              <a:t>People more willing to </a:t>
            </a:r>
            <a:r>
              <a:rPr lang="en-US" altLang="en-US" sz="1454" baseline="0" dirty="0">
                <a:solidFill>
                  <a:srgbClr val="003377"/>
                </a:solidFill>
                <a:latin typeface="Street Corner" panose="02000400000000000000" pitchFamily="2" charset="0"/>
                <a:ea typeface="Helvetica Neue Light"/>
                <a:cs typeface="Helvetica Neue Light"/>
              </a:rPr>
              <a:t>speak out</a:t>
            </a:r>
            <a:endParaRPr lang="en-US" altLang="en-US" sz="1454" b="0" baseline="0" dirty="0">
              <a:solidFill>
                <a:srgbClr val="003377"/>
              </a:solidFill>
              <a:latin typeface="Street Corner" panose="02000400000000000000" pitchFamily="2" charset="0"/>
              <a:ea typeface="Helvetica Neue Light"/>
              <a:cs typeface="Helvetica Neue Light"/>
            </a:endParaRPr>
          </a:p>
        </p:txBody>
      </p:sp>
      <p:sp>
        <p:nvSpPr>
          <p:cNvPr id="22531" name="Content Placeholder 2"/>
          <p:cNvSpPr txBox="1">
            <a:spLocks/>
          </p:cNvSpPr>
          <p:nvPr/>
        </p:nvSpPr>
        <p:spPr bwMode="auto">
          <a:xfrm>
            <a:off x="6634788" y="3009515"/>
            <a:ext cx="1611068" cy="109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1454" b="0" baseline="0" dirty="0">
                <a:solidFill>
                  <a:srgbClr val="003377"/>
                </a:solidFill>
                <a:latin typeface="Street Corner" panose="02000400000000000000" pitchFamily="2" charset="0"/>
                <a:ea typeface="Helvetica Neue Light"/>
                <a:cs typeface="Helvetica Neue Light"/>
              </a:rPr>
              <a:t>Greater </a:t>
            </a:r>
            <a:r>
              <a:rPr lang="en-US" altLang="en-US" sz="1454" baseline="0" dirty="0">
                <a:solidFill>
                  <a:srgbClr val="003377"/>
                </a:solidFill>
                <a:latin typeface="Street Corner" panose="02000400000000000000" pitchFamily="2" charset="0"/>
                <a:ea typeface="Helvetica Neue Light"/>
                <a:cs typeface="Helvetica Neue Light"/>
              </a:rPr>
              <a:t>media</a:t>
            </a:r>
            <a:r>
              <a:rPr lang="en-US" altLang="en-US" sz="1454" b="0" baseline="0" dirty="0">
                <a:solidFill>
                  <a:srgbClr val="003377"/>
                </a:solidFill>
                <a:latin typeface="Street Corner" panose="02000400000000000000" pitchFamily="2" charset="0"/>
                <a:ea typeface="Helvetica Neue Light"/>
                <a:cs typeface="Helvetica Neue Light"/>
              </a:rPr>
              <a:t> interest</a:t>
            </a:r>
          </a:p>
          <a:p>
            <a:pPr algn="ctr" eaLnBrk="1" hangingPunct="1">
              <a:spcBef>
                <a:spcPct val="20000"/>
              </a:spcBef>
              <a:buFont typeface="Arial" panose="020B0604020202020204" pitchFamily="34" charset="0"/>
              <a:buNone/>
            </a:pPr>
            <a:endParaRPr lang="en-US" altLang="en-US" sz="1818" b="0" baseline="0" dirty="0">
              <a:solidFill>
                <a:srgbClr val="003377"/>
              </a:solidFill>
              <a:latin typeface="Street Corner" panose="02000400000000000000" pitchFamily="2" charset="0"/>
              <a:ea typeface="Helvetica Neue Light"/>
              <a:cs typeface="Helvetica Neue Light"/>
            </a:endParaRPr>
          </a:p>
        </p:txBody>
      </p:sp>
      <p:sp>
        <p:nvSpPr>
          <p:cNvPr id="22532" name="Rectangle 11"/>
          <p:cNvSpPr>
            <a:spLocks noChangeArrowheads="1"/>
          </p:cNvSpPr>
          <p:nvPr/>
        </p:nvSpPr>
        <p:spPr bwMode="auto">
          <a:xfrm>
            <a:off x="868615" y="2049302"/>
            <a:ext cx="3663183" cy="3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454" baseline="0" dirty="0">
                <a:solidFill>
                  <a:srgbClr val="003377"/>
                </a:solidFill>
                <a:latin typeface="Street Corner" panose="02000400000000000000" pitchFamily="2" charset="0"/>
                <a:ea typeface="Helvetica Neue Light"/>
                <a:cs typeface="Helvetica Neue Light"/>
              </a:rPr>
              <a:t>Greater priority </a:t>
            </a:r>
            <a:r>
              <a:rPr lang="en-US" altLang="en-US" sz="1454" b="0" baseline="0" dirty="0">
                <a:solidFill>
                  <a:srgbClr val="003377"/>
                </a:solidFill>
                <a:latin typeface="Street Corner" panose="02000400000000000000" pitchFamily="2" charset="0"/>
                <a:ea typeface="Helvetica Neue Light"/>
                <a:cs typeface="Helvetica Neue Light"/>
              </a:rPr>
              <a:t>for mental health support</a:t>
            </a:r>
          </a:p>
        </p:txBody>
      </p:sp>
      <p:sp>
        <p:nvSpPr>
          <p:cNvPr id="22533" name="Rectangle 13"/>
          <p:cNvSpPr>
            <a:spLocks noChangeArrowheads="1"/>
          </p:cNvSpPr>
          <p:nvPr/>
        </p:nvSpPr>
        <p:spPr bwMode="auto">
          <a:xfrm>
            <a:off x="4824342" y="2006320"/>
            <a:ext cx="3137398" cy="3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454" b="0" baseline="0" dirty="0">
                <a:solidFill>
                  <a:srgbClr val="003377"/>
                </a:solidFill>
                <a:latin typeface="Street Corner" panose="02000400000000000000" pitchFamily="2" charset="0"/>
                <a:ea typeface="Helvetica Neue Light"/>
                <a:cs typeface="Helvetica Neue Light"/>
              </a:rPr>
              <a:t>Greater </a:t>
            </a:r>
            <a:r>
              <a:rPr lang="en-US" altLang="en-US" sz="1454" baseline="0" dirty="0">
                <a:solidFill>
                  <a:srgbClr val="003377"/>
                </a:solidFill>
                <a:latin typeface="Street Corner" panose="02000400000000000000" pitchFamily="2" charset="0"/>
                <a:ea typeface="Helvetica Neue Light"/>
                <a:cs typeface="Helvetica Neue Light"/>
              </a:rPr>
              <a:t>knowledge </a:t>
            </a:r>
            <a:r>
              <a:rPr lang="en-US" altLang="en-US" sz="1454" b="0" baseline="0" dirty="0">
                <a:solidFill>
                  <a:srgbClr val="003377"/>
                </a:solidFill>
                <a:latin typeface="Street Corner" panose="02000400000000000000" pitchFamily="2" charset="0"/>
                <a:ea typeface="Helvetica Neue Light"/>
                <a:cs typeface="Helvetica Neue Light"/>
              </a:rPr>
              <a:t>and</a:t>
            </a:r>
            <a:r>
              <a:rPr lang="en-US" altLang="en-US" sz="1454" baseline="0" dirty="0">
                <a:solidFill>
                  <a:srgbClr val="003377"/>
                </a:solidFill>
                <a:latin typeface="Street Corner" panose="02000400000000000000" pitchFamily="2" charset="0"/>
                <a:ea typeface="Helvetica Neue Light"/>
                <a:cs typeface="Helvetica Neue Light"/>
              </a:rPr>
              <a:t> awareness</a:t>
            </a:r>
          </a:p>
        </p:txBody>
      </p:sp>
      <p:sp>
        <p:nvSpPr>
          <p:cNvPr id="22534" name="Rectangle 15"/>
          <p:cNvSpPr>
            <a:spLocks noChangeArrowheads="1"/>
          </p:cNvSpPr>
          <p:nvPr/>
        </p:nvSpPr>
        <p:spPr bwMode="auto">
          <a:xfrm>
            <a:off x="5219369" y="4083242"/>
            <a:ext cx="2050562" cy="3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454" b="0" baseline="0" dirty="0">
                <a:solidFill>
                  <a:srgbClr val="003377"/>
                </a:solidFill>
                <a:latin typeface="Street Corner" panose="02000400000000000000" pitchFamily="2" charset="0"/>
                <a:ea typeface="Helvetica Neue Light"/>
                <a:cs typeface="Helvetica Neue Light"/>
              </a:rPr>
              <a:t>Greater</a:t>
            </a:r>
            <a:r>
              <a:rPr lang="en-US" altLang="en-US" sz="1454" baseline="0" dirty="0">
                <a:solidFill>
                  <a:srgbClr val="003377"/>
                </a:solidFill>
                <a:latin typeface="Street Corner" panose="02000400000000000000" pitchFamily="2" charset="0"/>
                <a:ea typeface="Helvetica Neue Light"/>
                <a:cs typeface="Helvetica Neue Light"/>
              </a:rPr>
              <a:t> public interest</a:t>
            </a:r>
            <a:endParaRPr lang="en-US" altLang="en-US" sz="1454" b="0" baseline="0" dirty="0">
              <a:solidFill>
                <a:srgbClr val="003377"/>
              </a:solidFill>
              <a:latin typeface="Street Corner" panose="02000400000000000000" pitchFamily="2" charset="0"/>
              <a:ea typeface="Helvetica Neue Light"/>
              <a:cs typeface="Helvetica Neue Light"/>
            </a:endParaRPr>
          </a:p>
        </p:txBody>
      </p:sp>
      <p:sp>
        <p:nvSpPr>
          <p:cNvPr id="22535" name="TextBox 17"/>
          <p:cNvSpPr txBox="1">
            <a:spLocks noChangeArrowheads="1"/>
          </p:cNvSpPr>
          <p:nvPr/>
        </p:nvSpPr>
        <p:spPr bwMode="auto">
          <a:xfrm>
            <a:off x="3134792" y="5074798"/>
            <a:ext cx="2754291" cy="539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r>
              <a:rPr lang="en-US" altLang="en-US" sz="1454" baseline="0" dirty="0">
                <a:solidFill>
                  <a:srgbClr val="003377"/>
                </a:solidFill>
                <a:latin typeface="Street Corner" panose="02000400000000000000" pitchFamily="2" charset="0"/>
                <a:ea typeface="Helvetica Neue Light"/>
                <a:cs typeface="Helvetica Neue Light"/>
              </a:rPr>
              <a:t>Stronger voice </a:t>
            </a:r>
            <a:r>
              <a:rPr lang="en-US" altLang="en-US" sz="1454" b="0" baseline="0" dirty="0">
                <a:solidFill>
                  <a:srgbClr val="003377"/>
                </a:solidFill>
                <a:latin typeface="Street Corner" panose="02000400000000000000" pitchFamily="2" charset="0"/>
                <a:ea typeface="Helvetica Neue Light"/>
                <a:cs typeface="Helvetica Neue Light"/>
              </a:rPr>
              <a:t>for mental health sector</a:t>
            </a:r>
          </a:p>
        </p:txBody>
      </p:sp>
      <p:sp>
        <p:nvSpPr>
          <p:cNvPr id="22536" name="Rectangle 18"/>
          <p:cNvSpPr>
            <a:spLocks noChangeArrowheads="1"/>
          </p:cNvSpPr>
          <p:nvPr/>
        </p:nvSpPr>
        <p:spPr bwMode="auto">
          <a:xfrm>
            <a:off x="1600377" y="4127500"/>
            <a:ext cx="2199641" cy="3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pPr>
            <a:r>
              <a:rPr lang="en-US" altLang="en-US" sz="1454" b="0" baseline="0" dirty="0">
                <a:solidFill>
                  <a:srgbClr val="003377"/>
                </a:solidFill>
                <a:latin typeface="Street Corner" panose="02000400000000000000" pitchFamily="2" charset="0"/>
                <a:ea typeface="Helvetica Neue Light"/>
                <a:cs typeface="Helvetica Neue Light"/>
              </a:rPr>
              <a:t>Greater </a:t>
            </a:r>
            <a:r>
              <a:rPr lang="en-US" altLang="en-US" sz="1454" baseline="0" dirty="0">
                <a:solidFill>
                  <a:srgbClr val="003377"/>
                </a:solidFill>
                <a:latin typeface="Street Corner" panose="02000400000000000000" pitchFamily="2" charset="0"/>
                <a:ea typeface="Helvetica Neue Light"/>
                <a:cs typeface="Helvetica Neue Light"/>
              </a:rPr>
              <a:t>political</a:t>
            </a:r>
            <a:r>
              <a:rPr lang="en-US" altLang="en-US" sz="1454" b="0" baseline="0" dirty="0">
                <a:solidFill>
                  <a:srgbClr val="003377"/>
                </a:solidFill>
                <a:latin typeface="Street Corner" panose="02000400000000000000" pitchFamily="2" charset="0"/>
                <a:ea typeface="Helvetica Neue Light"/>
                <a:cs typeface="Helvetica Neue Light"/>
              </a:rPr>
              <a:t> interest</a:t>
            </a:r>
          </a:p>
        </p:txBody>
      </p:sp>
      <p:sp>
        <p:nvSpPr>
          <p:cNvPr id="22537" name="Content Placeholder 2"/>
          <p:cNvSpPr txBox="1">
            <a:spLocks/>
          </p:cNvSpPr>
          <p:nvPr/>
        </p:nvSpPr>
        <p:spPr bwMode="auto">
          <a:xfrm>
            <a:off x="888378" y="2992198"/>
            <a:ext cx="2040146" cy="76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defTabSz="457200">
              <a:defRPr sz="4200" b="1" baseline="-25000">
                <a:solidFill>
                  <a:srgbClr val="0099FF"/>
                </a:solidFill>
                <a:latin typeface="Arial" panose="020B0604020202020204" pitchFamily="34" charset="0"/>
              </a:defRPr>
            </a:lvl1pPr>
            <a:lvl2pPr marL="742950" indent="-285750" defTabSz="457200">
              <a:defRPr sz="4200" b="1" baseline="-25000">
                <a:solidFill>
                  <a:srgbClr val="0099FF"/>
                </a:solidFill>
                <a:latin typeface="Arial" panose="020B0604020202020204" pitchFamily="34" charset="0"/>
              </a:defRPr>
            </a:lvl2pPr>
            <a:lvl3pPr marL="1143000" indent="-228600" defTabSz="457200">
              <a:defRPr sz="4200" b="1" baseline="-25000">
                <a:solidFill>
                  <a:srgbClr val="0099FF"/>
                </a:solidFill>
                <a:latin typeface="Arial" panose="020B0604020202020204" pitchFamily="34" charset="0"/>
              </a:defRPr>
            </a:lvl3pPr>
            <a:lvl4pPr marL="1600200" indent="-228600" defTabSz="457200">
              <a:defRPr sz="4200" b="1" baseline="-25000">
                <a:solidFill>
                  <a:srgbClr val="0099FF"/>
                </a:solidFill>
                <a:latin typeface="Arial" panose="020B0604020202020204" pitchFamily="34" charset="0"/>
              </a:defRPr>
            </a:lvl4pPr>
            <a:lvl5pPr marL="2057400" indent="-228600" defTabSz="457200">
              <a:defRPr sz="4200" b="1" baseline="-25000">
                <a:solidFill>
                  <a:srgbClr val="0099FF"/>
                </a:solidFill>
                <a:latin typeface="Arial" panose="020B0604020202020204" pitchFamily="34" charset="0"/>
              </a:defRPr>
            </a:lvl5pPr>
            <a:lvl6pPr marL="25146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defTabSz="4572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1454" baseline="0" dirty="0">
                <a:solidFill>
                  <a:srgbClr val="003377"/>
                </a:solidFill>
                <a:latin typeface="Street Corner" panose="02000400000000000000" pitchFamily="2" charset="0"/>
                <a:ea typeface="Helvetica Neue Light"/>
                <a:cs typeface="Helvetica Neue Light"/>
              </a:rPr>
              <a:t>Fundamental shift </a:t>
            </a:r>
            <a:r>
              <a:rPr lang="en-US" altLang="en-US" sz="1454" b="0" baseline="0" dirty="0">
                <a:solidFill>
                  <a:srgbClr val="003377"/>
                </a:solidFill>
                <a:latin typeface="Street Corner" panose="02000400000000000000" pitchFamily="2" charset="0"/>
                <a:ea typeface="Helvetica Neue Light"/>
                <a:cs typeface="Helvetica Neue Light"/>
              </a:rPr>
              <a:t>in how we view mental health</a:t>
            </a:r>
          </a:p>
          <a:p>
            <a:pPr algn="ctr" eaLnBrk="1" hangingPunct="1">
              <a:spcBef>
                <a:spcPct val="20000"/>
              </a:spcBef>
              <a:buFont typeface="Arial" panose="020B0604020202020204" pitchFamily="34" charset="0"/>
              <a:buNone/>
            </a:pPr>
            <a:endParaRPr lang="en-US" altLang="en-US" sz="1818" b="0" baseline="0" dirty="0">
              <a:solidFill>
                <a:srgbClr val="003377"/>
              </a:solidFill>
              <a:latin typeface="Street Corner" panose="02000400000000000000" pitchFamily="2" charset="0"/>
              <a:ea typeface="Helvetica Neue Light"/>
              <a:cs typeface="Helvetica Neue Light"/>
            </a:endParaRPr>
          </a:p>
        </p:txBody>
      </p:sp>
      <p:sp>
        <p:nvSpPr>
          <p:cNvPr id="22538" name="Freeform 10"/>
          <p:cNvSpPr>
            <a:spLocks/>
          </p:cNvSpPr>
          <p:nvPr/>
        </p:nvSpPr>
        <p:spPr bwMode="auto">
          <a:xfrm rot="-746808">
            <a:off x="1753949" y="2514291"/>
            <a:ext cx="496454"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39" name="Freeform 11"/>
          <p:cNvSpPr>
            <a:spLocks/>
          </p:cNvSpPr>
          <p:nvPr/>
        </p:nvSpPr>
        <p:spPr bwMode="auto">
          <a:xfrm rot="543176">
            <a:off x="2944093" y="1683980"/>
            <a:ext cx="496454"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0" name="Freeform 12"/>
          <p:cNvSpPr>
            <a:spLocks/>
          </p:cNvSpPr>
          <p:nvPr/>
        </p:nvSpPr>
        <p:spPr bwMode="auto">
          <a:xfrm rot="4276413">
            <a:off x="5832862" y="1689272"/>
            <a:ext cx="496454"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1" name="Freeform 13"/>
          <p:cNvSpPr>
            <a:spLocks/>
          </p:cNvSpPr>
          <p:nvPr/>
        </p:nvSpPr>
        <p:spPr bwMode="auto">
          <a:xfrm rot="7159269">
            <a:off x="6792097" y="2544597"/>
            <a:ext cx="496454"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2" name="Freeform 14"/>
          <p:cNvSpPr>
            <a:spLocks/>
          </p:cNvSpPr>
          <p:nvPr/>
        </p:nvSpPr>
        <p:spPr bwMode="auto">
          <a:xfrm rot="10310831">
            <a:off x="6677499" y="3564073"/>
            <a:ext cx="540024" cy="428361"/>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wrap="square">
            <a:spAutoFit/>
          </a:bodyPr>
          <a:lstStyle/>
          <a:p>
            <a:endParaRPr lang="en-GB" sz="1091"/>
          </a:p>
        </p:txBody>
      </p:sp>
      <p:sp>
        <p:nvSpPr>
          <p:cNvPr id="22543" name="Freeform 15"/>
          <p:cNvSpPr>
            <a:spLocks/>
          </p:cNvSpPr>
          <p:nvPr/>
        </p:nvSpPr>
        <p:spPr bwMode="auto">
          <a:xfrm rot="9647273">
            <a:off x="5597622" y="4658859"/>
            <a:ext cx="465667"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4" name="Freeform 16"/>
          <p:cNvSpPr>
            <a:spLocks/>
          </p:cNvSpPr>
          <p:nvPr/>
        </p:nvSpPr>
        <p:spPr bwMode="auto">
          <a:xfrm rot="-6597371">
            <a:off x="2859906" y="4659341"/>
            <a:ext cx="465667"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5" name="Freeform 17"/>
          <p:cNvSpPr>
            <a:spLocks/>
          </p:cNvSpPr>
          <p:nvPr/>
        </p:nvSpPr>
        <p:spPr bwMode="auto">
          <a:xfrm rot="-6597371">
            <a:off x="2166217" y="3768416"/>
            <a:ext cx="465667" cy="260199"/>
          </a:xfrm>
          <a:custGeom>
            <a:avLst/>
            <a:gdLst>
              <a:gd name="T0" fmla="*/ 0 w 480"/>
              <a:gd name="T1" fmla="*/ 2147483646 h 490"/>
              <a:gd name="T2" fmla="*/ 2147483646 w 480"/>
              <a:gd name="T3" fmla="*/ 2147483646 h 490"/>
              <a:gd name="T4" fmla="*/ 2147483646 w 480"/>
              <a:gd name="T5" fmla="*/ 0 h 490"/>
              <a:gd name="T6" fmla="*/ 0 60000 65536"/>
              <a:gd name="T7" fmla="*/ 0 60000 65536"/>
              <a:gd name="T8" fmla="*/ 0 60000 65536"/>
              <a:gd name="T9" fmla="*/ 0 w 480"/>
              <a:gd name="T10" fmla="*/ 0 h 490"/>
              <a:gd name="T11" fmla="*/ 480 w 480"/>
              <a:gd name="T12" fmla="*/ 490 h 490"/>
            </a:gdLst>
            <a:ahLst/>
            <a:cxnLst>
              <a:cxn ang="T6">
                <a:pos x="T0" y="T1"/>
              </a:cxn>
              <a:cxn ang="T7">
                <a:pos x="T2" y="T3"/>
              </a:cxn>
              <a:cxn ang="T8">
                <a:pos x="T4" y="T5"/>
              </a:cxn>
            </a:cxnLst>
            <a:rect l="T9" t="T10" r="T11" b="T12"/>
            <a:pathLst>
              <a:path w="480" h="490">
                <a:moveTo>
                  <a:pt x="0" y="490"/>
                </a:moveTo>
                <a:cubicBezTo>
                  <a:pt x="23" y="433"/>
                  <a:pt x="60" y="229"/>
                  <a:pt x="140" y="147"/>
                </a:cubicBezTo>
                <a:cubicBezTo>
                  <a:pt x="220" y="65"/>
                  <a:pt x="409" y="31"/>
                  <a:pt x="480" y="0"/>
                </a:cubicBezTo>
              </a:path>
            </a:pathLst>
          </a:custGeom>
          <a:noFill/>
          <a:ln w="50800" cap="flat" cmpd="sng">
            <a:solidFill>
              <a:srgbClr val="773399"/>
            </a:solidFill>
            <a:prstDash val="solid"/>
            <a:round/>
            <a:headEnd type="none" w="med" len="med"/>
            <a:tailEnd type="triangle" w="lg" len="lg"/>
          </a:ln>
          <a:extLst>
            <a:ext uri="{909E8E84-426E-40DD-AFC4-6F175D3DCCD1}">
              <a14:hiddenFill xmlns:a14="http://schemas.microsoft.com/office/drawing/2010/main" xmlns="">
                <a:solidFill>
                  <a:srgbClr val="FFFFFF"/>
                </a:solidFill>
              </a14:hiddenFill>
            </a:ext>
          </a:extLst>
        </p:spPr>
        <p:txBody>
          <a:bodyPr>
            <a:spAutoFit/>
          </a:bodyPr>
          <a:lstStyle/>
          <a:p>
            <a:endParaRPr lang="en-GB" sz="1091"/>
          </a:p>
        </p:txBody>
      </p:sp>
      <p:sp>
        <p:nvSpPr>
          <p:cNvPr id="22546" name="Oval 18"/>
          <p:cNvSpPr>
            <a:spLocks noChangeArrowheads="1"/>
          </p:cNvSpPr>
          <p:nvPr/>
        </p:nvSpPr>
        <p:spPr bwMode="auto">
          <a:xfrm>
            <a:off x="3655099" y="2860029"/>
            <a:ext cx="259766" cy="49717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round/>
                <a:headEnd/>
                <a:tailEnd/>
              </a14:hiddenLine>
            </a:ext>
          </a:extLst>
        </p:spPr>
        <p:txBody>
          <a:bodyPr wrap="none" anchor="ctr">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a:spcBef>
                <a:spcPct val="50000"/>
              </a:spcBef>
            </a:pPr>
            <a:endParaRPr lang="en-US" altLang="en-US" sz="2546"/>
          </a:p>
        </p:txBody>
      </p:sp>
      <p:sp>
        <p:nvSpPr>
          <p:cNvPr id="22547" name="Text Box 19"/>
          <p:cNvSpPr txBox="1">
            <a:spLocks noChangeArrowheads="1"/>
          </p:cNvSpPr>
          <p:nvPr/>
        </p:nvSpPr>
        <p:spPr bwMode="auto">
          <a:xfrm>
            <a:off x="3246607" y="2917668"/>
            <a:ext cx="3026487" cy="133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defRPr sz="4200" b="1" baseline="-25000">
                <a:solidFill>
                  <a:srgbClr val="0099FF"/>
                </a:solidFill>
                <a:latin typeface="Arial" panose="020B0604020202020204" pitchFamily="34" charset="0"/>
              </a:defRPr>
            </a:lvl1pPr>
            <a:lvl2pPr marL="742950" indent="-285750">
              <a:defRPr sz="4200" b="1" baseline="-25000">
                <a:solidFill>
                  <a:srgbClr val="0099FF"/>
                </a:solidFill>
                <a:latin typeface="Arial" panose="020B0604020202020204" pitchFamily="34" charset="0"/>
              </a:defRPr>
            </a:lvl2pPr>
            <a:lvl3pPr marL="1143000" indent="-228600">
              <a:defRPr sz="4200" b="1" baseline="-25000">
                <a:solidFill>
                  <a:srgbClr val="0099FF"/>
                </a:solidFill>
                <a:latin typeface="Arial" panose="020B0604020202020204" pitchFamily="34" charset="0"/>
              </a:defRPr>
            </a:lvl3pPr>
            <a:lvl4pPr marL="1600200" indent="-228600">
              <a:defRPr sz="4200" b="1" baseline="-25000">
                <a:solidFill>
                  <a:srgbClr val="0099FF"/>
                </a:solidFill>
                <a:latin typeface="Arial" panose="020B0604020202020204" pitchFamily="34" charset="0"/>
              </a:defRPr>
            </a:lvl4pPr>
            <a:lvl5pPr marL="2057400" indent="-228600">
              <a:defRPr sz="4200" b="1" baseline="-25000">
                <a:solidFill>
                  <a:srgbClr val="0099FF"/>
                </a:solidFill>
                <a:latin typeface="Arial" panose="020B0604020202020204" pitchFamily="34" charset="0"/>
              </a:defRPr>
            </a:lvl5pPr>
            <a:lvl6pPr marL="2514600" indent="-228600" eaLnBrk="0" fontAlgn="base" hangingPunct="0">
              <a:spcBef>
                <a:spcPct val="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0"/>
              </a:spcBef>
              <a:spcAft>
                <a:spcPct val="0"/>
              </a:spcAft>
              <a:defRPr sz="4200" b="1" baseline="-25000">
                <a:solidFill>
                  <a:srgbClr val="0099FF"/>
                </a:solidFill>
                <a:latin typeface="Arial" panose="020B0604020202020204" pitchFamily="34" charset="0"/>
              </a:defRPr>
            </a:lvl9pPr>
          </a:lstStyle>
          <a:p>
            <a:pPr algn="ctr">
              <a:spcBef>
                <a:spcPct val="50000"/>
              </a:spcBef>
            </a:pPr>
            <a:r>
              <a:rPr lang="en-GB" altLang="en-US" sz="4849" b="0" dirty="0">
                <a:solidFill>
                  <a:srgbClr val="003377"/>
                </a:solidFill>
                <a:latin typeface="Street Corner" panose="02000400000000000000" pitchFamily="2" charset="0"/>
                <a:cs typeface="Tahoma" panose="020B0604030504040204" pitchFamily="34" charset="0"/>
              </a:rPr>
              <a:t>Empowerment</a:t>
            </a:r>
          </a:p>
          <a:p>
            <a:pPr algn="ctr">
              <a:spcBef>
                <a:spcPct val="50000"/>
              </a:spcBef>
            </a:pPr>
            <a:endParaRPr lang="en-GB" altLang="en-US" sz="4849" b="0" dirty="0">
              <a:solidFill>
                <a:srgbClr val="003377"/>
              </a:solidFill>
              <a:latin typeface="Street Corner" panose="02000400000000000000" pitchFamily="2" charset="0"/>
              <a:cs typeface="Tahoma" panose="020B0604030504040204" pitchFamily="34" charset="0"/>
            </a:endParaRPr>
          </a:p>
        </p:txBody>
      </p:sp>
    </p:spTree>
    <p:extLst>
      <p:ext uri="{BB962C8B-B14F-4D97-AF65-F5344CB8AC3E}">
        <p14:creationId xmlns:p14="http://schemas.microsoft.com/office/powerpoint/2010/main" xmlns="" val="34547453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136904" cy="1326697"/>
          </a:xfrm>
        </p:spPr>
        <p:txBody>
          <a:bodyPr/>
          <a:lstStyle/>
          <a:p>
            <a:r>
              <a:rPr lang="en-GB" sz="6600" dirty="0" smtClean="0">
                <a:solidFill>
                  <a:srgbClr val="003377"/>
                </a:solidFill>
                <a:latin typeface="Alabama" panose="02000503000000020004" pitchFamily="2" charset="0"/>
              </a:rPr>
              <a:t>Living with stigma is often worse than the illness itself…</a:t>
            </a:r>
            <a:endParaRPr lang="en-GB" sz="6600" dirty="0">
              <a:solidFill>
                <a:srgbClr val="003377"/>
              </a:solidFill>
              <a:latin typeface="Alabama" panose="02000503000000020004" pitchFamily="2" charset="0"/>
            </a:endParaRPr>
          </a:p>
        </p:txBody>
      </p:sp>
    </p:spTree>
    <p:extLst>
      <p:ext uri="{BB962C8B-B14F-4D97-AF65-F5344CB8AC3E}">
        <p14:creationId xmlns:p14="http://schemas.microsoft.com/office/powerpoint/2010/main" xmlns="" val="23251718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solidFill>
                  <a:srgbClr val="7030A0"/>
                </a:solidFill>
                <a:latin typeface="KG Small Town Southern Girl" pitchFamily="2" charset="0"/>
              </a:rPr>
              <a:t>Time to Change poll data</a:t>
            </a:r>
            <a:endParaRPr lang="en-GB" sz="6000" dirty="0">
              <a:solidFill>
                <a:srgbClr val="7030A0"/>
              </a:solidFill>
            </a:endParaRPr>
          </a:p>
        </p:txBody>
      </p:sp>
      <p:sp>
        <p:nvSpPr>
          <p:cNvPr id="3" name="Content Placeholder 2"/>
          <p:cNvSpPr>
            <a:spLocks noGrp="1"/>
          </p:cNvSpPr>
          <p:nvPr>
            <p:ph idx="1"/>
          </p:nvPr>
        </p:nvSpPr>
        <p:spPr/>
        <p:txBody>
          <a:bodyPr/>
          <a:lstStyle/>
          <a:p>
            <a:pPr marL="0" indent="0">
              <a:buNone/>
            </a:pPr>
            <a:r>
              <a:rPr lang="en-GB" sz="2400" b="1" dirty="0" smtClean="0">
                <a:solidFill>
                  <a:srgbClr val="002060"/>
                </a:solidFill>
                <a:latin typeface="Street Corner Bold" panose="02000400000000000000" pitchFamily="2" charset="0"/>
              </a:rPr>
              <a:t>Stigma </a:t>
            </a:r>
            <a:r>
              <a:rPr lang="en-GB" sz="2400" b="1" dirty="0">
                <a:solidFill>
                  <a:srgbClr val="002060"/>
                </a:solidFill>
                <a:latin typeface="Street Corner Bold" panose="02000400000000000000" pitchFamily="2" charset="0"/>
              </a:rPr>
              <a:t>and discrimination faced by an individual with a mental health problem is often worse than the illness itself</a:t>
            </a:r>
            <a:r>
              <a:rPr lang="en-GB" sz="2400" b="1" dirty="0" smtClean="0">
                <a:solidFill>
                  <a:srgbClr val="002060"/>
                </a:solidFill>
                <a:latin typeface="Street Corner Bold" panose="02000400000000000000" pitchFamily="2" charset="0"/>
              </a:rPr>
              <a:t>:</a:t>
            </a:r>
            <a:br>
              <a:rPr lang="en-GB" sz="2400" b="1" dirty="0" smtClean="0">
                <a:solidFill>
                  <a:srgbClr val="002060"/>
                </a:solidFill>
                <a:latin typeface="Street Corner Bold" panose="02000400000000000000" pitchFamily="2" charset="0"/>
              </a:rPr>
            </a:br>
            <a:endParaRPr lang="en-GB" sz="2400" b="1" dirty="0">
              <a:solidFill>
                <a:srgbClr val="002060"/>
              </a:solidFill>
              <a:latin typeface="Street Corner Bold" panose="02000400000000000000" pitchFamily="2" charset="0"/>
            </a:endParaRPr>
          </a:p>
          <a:p>
            <a:pPr marL="494731" lvl="1" indent="-171450">
              <a:buFont typeface="Arial" panose="020B0604020202020204" pitchFamily="34" charset="0"/>
              <a:buChar char="•"/>
            </a:pPr>
            <a:r>
              <a:rPr lang="en-GB" sz="1996" dirty="0">
                <a:solidFill>
                  <a:srgbClr val="002060"/>
                </a:solidFill>
                <a:latin typeface="Street Corner Bold" panose="02000400000000000000" pitchFamily="2" charset="0"/>
              </a:rPr>
              <a:t>60% of people said that stigma and discrimination are as damaging or more damaging than the symptoms of their mental health problem</a:t>
            </a:r>
          </a:p>
          <a:p>
            <a:pPr marL="494731" lvl="1" indent="-171450">
              <a:buFont typeface="Arial" panose="020B0604020202020204" pitchFamily="34" charset="0"/>
              <a:buChar char="•"/>
            </a:pPr>
            <a:r>
              <a:rPr lang="en-GB" sz="1996" dirty="0">
                <a:solidFill>
                  <a:srgbClr val="002060"/>
                </a:solidFill>
                <a:latin typeface="Street Corner Bold" panose="02000400000000000000" pitchFamily="2" charset="0"/>
              </a:rPr>
              <a:t>35% of respondents said that stigma had made them give up on their ambitions, hopes and dreams for their life</a:t>
            </a:r>
          </a:p>
          <a:p>
            <a:pPr marL="494731" lvl="1" indent="-171450">
              <a:buFont typeface="Arial" panose="020B0604020202020204" pitchFamily="34" charset="0"/>
              <a:buChar char="•"/>
            </a:pPr>
            <a:r>
              <a:rPr lang="en-GB" sz="1996" dirty="0">
                <a:solidFill>
                  <a:srgbClr val="002060"/>
                </a:solidFill>
                <a:latin typeface="Street Corner Bold" panose="02000400000000000000" pitchFamily="2" charset="0"/>
              </a:rPr>
              <a:t>27% said stigma had made them want to give up on life</a:t>
            </a:r>
          </a:p>
        </p:txBody>
      </p:sp>
    </p:spTree>
    <p:extLst>
      <p:ext uri="{BB962C8B-B14F-4D97-AF65-F5344CB8AC3E}">
        <p14:creationId xmlns:p14="http://schemas.microsoft.com/office/powerpoint/2010/main" xmlns="" val="24733168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628650" y="365125"/>
            <a:ext cx="7886700" cy="1325563"/>
          </a:xfrm>
          <a:noFill/>
          <a:ln>
            <a:miter lim="800000"/>
            <a:headEnd/>
            <a:tailEnd/>
          </a:ln>
        </p:spPr>
        <p:txBody>
          <a:bodyPr vert="horz" wrap="square" lIns="91440" tIns="45720" rIns="91440" bIns="45720" numCol="1" anchor="t" anchorCtr="0" compatLnSpc="1">
            <a:prstTxWarp prst="textNoShape">
              <a:avLst/>
            </a:prstTxWarp>
          </a:bodyPr>
          <a:lstStyle/>
          <a:p>
            <a:r>
              <a:rPr lang="en-GB" sz="5200" dirty="0" smtClean="0">
                <a:solidFill>
                  <a:srgbClr val="002060"/>
                </a:solidFill>
                <a:latin typeface="KG Small Town Southern Girl" pitchFamily="2" charset="0"/>
              </a:rPr>
              <a:t>Stigma in the workplace…</a:t>
            </a:r>
          </a:p>
        </p:txBody>
      </p:sp>
      <p:pic>
        <p:nvPicPr>
          <p:cNvPr id="5" name="Picture 1"/>
          <p:cNvPicPr>
            <a:picLocks noChangeAspect="1"/>
          </p:cNvPicPr>
          <p:nvPr/>
        </p:nvPicPr>
        <p:blipFill>
          <a:blip r:embed="rId3">
            <a:extLst>
              <a:ext uri="{28A0092B-C50C-407E-A947-70E740481C1C}">
                <a14:useLocalDpi xmlns:a14="http://schemas.microsoft.com/office/drawing/2010/main" xmlns="" val="0"/>
              </a:ext>
            </a:extLst>
          </a:blip>
          <a:srcRect l="67252"/>
          <a:stretch>
            <a:fillRect/>
          </a:stretch>
        </p:blipFill>
        <p:spPr bwMode="auto">
          <a:xfrm>
            <a:off x="971600" y="1268760"/>
            <a:ext cx="5741987" cy="532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45178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over-slide"/>
          <p:cNvPicPr>
            <a:picLocks noChangeAspect="1" noChangeArrowheads="1"/>
          </p:cNvPicPr>
          <p:nvPr/>
        </p:nvPicPr>
        <p:blipFill>
          <a:blip r:embed="rId3"/>
          <a:srcRect/>
          <a:stretch>
            <a:fillRect/>
          </a:stretch>
        </p:blipFill>
        <p:spPr bwMode="auto">
          <a:xfrm>
            <a:off x="0" y="196850"/>
            <a:ext cx="9144000" cy="6464300"/>
          </a:xfrm>
          <a:prstGeom prst="rect">
            <a:avLst/>
          </a:prstGeom>
          <a:noFill/>
          <a:ln w="9525">
            <a:noFill/>
            <a:miter lim="800000"/>
            <a:headEnd/>
            <a:tailEnd/>
          </a:ln>
        </p:spPr>
      </p:pic>
    </p:spTree>
    <p:extLst>
      <p:ext uri="{BB962C8B-B14F-4D97-AF65-F5344CB8AC3E}">
        <p14:creationId xmlns:p14="http://schemas.microsoft.com/office/powerpoint/2010/main" xmlns="" val="2431554697"/>
      </p:ext>
    </p:extLst>
  </p:cSld>
  <p:clrMapOvr>
    <a:masterClrMapping/>
  </p:clrMapOvr>
  <p:transition advClick="0" advTm="5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07186" y="-20374"/>
            <a:ext cx="10318594" cy="6878374"/>
          </a:xfrm>
          <a:prstGeom prst="rect">
            <a:avLst/>
          </a:prstGeom>
        </p:spPr>
      </p:pic>
      <p:sp>
        <p:nvSpPr>
          <p:cNvPr id="2" name="Rounded Rectangle 1"/>
          <p:cNvSpPr/>
          <p:nvPr/>
        </p:nvSpPr>
        <p:spPr bwMode="auto">
          <a:xfrm>
            <a:off x="323528" y="4480107"/>
            <a:ext cx="6428601" cy="1600438"/>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r>
              <a:rPr lang="en-GB" sz="4400" dirty="0" smtClean="0">
                <a:solidFill>
                  <a:srgbClr val="002060"/>
                </a:solidFill>
                <a:latin typeface="KG Small Town Southern Girl" panose="02000505000000020004" pitchFamily="2" charset="0"/>
              </a:rPr>
              <a:t>What </a:t>
            </a:r>
            <a:r>
              <a:rPr lang="en-GB" sz="4400" dirty="0">
                <a:solidFill>
                  <a:srgbClr val="002060"/>
                </a:solidFill>
                <a:latin typeface="KG Small Town Southern Girl" panose="02000505000000020004" pitchFamily="2" charset="0"/>
              </a:rPr>
              <a:t>is the current picture in workplaces</a:t>
            </a:r>
            <a:r>
              <a:rPr lang="en-GB" sz="4400" dirty="0" smtClean="0">
                <a:solidFill>
                  <a:srgbClr val="002060"/>
                </a:solidFill>
                <a:latin typeface="KG Small Town Southern Girl" panose="02000505000000020004" pitchFamily="2" charset="0"/>
              </a:rPr>
              <a:t>?</a:t>
            </a:r>
            <a:endParaRPr lang="en-GB" sz="4400" dirty="0">
              <a:solidFill>
                <a:srgbClr val="002060"/>
              </a:solidFill>
            </a:endParaRPr>
          </a:p>
        </p:txBody>
      </p:sp>
    </p:spTree>
    <p:extLst>
      <p:ext uri="{BB962C8B-B14F-4D97-AF65-F5344CB8AC3E}">
        <p14:creationId xmlns:p14="http://schemas.microsoft.com/office/powerpoint/2010/main" xmlns="" val="15980681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628650" y="365125"/>
            <a:ext cx="7886700" cy="1325563"/>
          </a:xfrm>
          <a:noFill/>
          <a:ln>
            <a:miter lim="800000"/>
            <a:headEnd/>
            <a:tailEnd/>
          </a:ln>
        </p:spPr>
        <p:txBody>
          <a:bodyPr vert="horz" wrap="square" lIns="91440" tIns="45720" rIns="91440" bIns="45720" numCol="1" anchor="t" anchorCtr="0" compatLnSpc="1">
            <a:prstTxWarp prst="textNoShape">
              <a:avLst/>
            </a:prstTxWarp>
          </a:bodyPr>
          <a:lstStyle/>
          <a:p>
            <a:r>
              <a:rPr lang="en-GB" sz="5200" dirty="0" smtClean="0">
                <a:solidFill>
                  <a:srgbClr val="002060"/>
                </a:solidFill>
                <a:latin typeface="KG Small Town Southern Girl" pitchFamily="2" charset="0"/>
              </a:rPr>
              <a:t>Mental health at work</a:t>
            </a:r>
          </a:p>
        </p:txBody>
      </p:sp>
      <p:sp>
        <p:nvSpPr>
          <p:cNvPr id="20482" name="Content Placeholder 2"/>
          <p:cNvSpPr>
            <a:spLocks noGrp="1"/>
          </p:cNvSpPr>
          <p:nvPr>
            <p:ph idx="1"/>
          </p:nvPr>
        </p:nvSpPr>
        <p:spPr bwMode="auto">
          <a:xfrm>
            <a:off x="628650" y="1825625"/>
            <a:ext cx="7886700" cy="4351338"/>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GB" sz="2800" dirty="0" smtClean="0">
                <a:solidFill>
                  <a:srgbClr val="002060"/>
                </a:solidFill>
                <a:latin typeface="Street Corner" pitchFamily="2" charset="0"/>
              </a:rPr>
              <a:t>Right now </a:t>
            </a:r>
            <a:r>
              <a:rPr lang="en-GB" sz="2800" b="1" dirty="0" smtClean="0">
                <a:solidFill>
                  <a:srgbClr val="7030A0"/>
                </a:solidFill>
                <a:latin typeface="Street Corner" pitchFamily="2" charset="0"/>
              </a:rPr>
              <a:t>1 in 6 workers </a:t>
            </a:r>
            <a:r>
              <a:rPr lang="en-GB" sz="2800" dirty="0" smtClean="0">
                <a:solidFill>
                  <a:srgbClr val="002060"/>
                </a:solidFill>
                <a:latin typeface="Street Corner" pitchFamily="2" charset="0"/>
              </a:rPr>
              <a:t>is dealing with anxiety, depression or stress</a:t>
            </a:r>
          </a:p>
          <a:p>
            <a:pPr>
              <a:spcAft>
                <a:spcPts val="1200"/>
              </a:spcAft>
            </a:pPr>
            <a:r>
              <a:rPr lang="en-GB" sz="2800" dirty="0" smtClean="0">
                <a:solidFill>
                  <a:srgbClr val="002060"/>
                </a:solidFill>
                <a:latin typeface="Street Corner" pitchFamily="2" charset="0"/>
              </a:rPr>
              <a:t>Work is the </a:t>
            </a:r>
            <a:r>
              <a:rPr lang="en-GB" sz="2800" b="1" dirty="0" smtClean="0">
                <a:solidFill>
                  <a:srgbClr val="7030A0"/>
                </a:solidFill>
                <a:latin typeface="Street Corner" pitchFamily="2" charset="0"/>
              </a:rPr>
              <a:t>most stressful factor </a:t>
            </a:r>
            <a:r>
              <a:rPr lang="en-GB" sz="2800" dirty="0" smtClean="0">
                <a:solidFill>
                  <a:srgbClr val="002060"/>
                </a:solidFill>
                <a:latin typeface="Street Corner" pitchFamily="2" charset="0"/>
              </a:rPr>
              <a:t>in people’s lives</a:t>
            </a:r>
            <a:endParaRPr lang="en-GB" sz="2800" b="1" dirty="0" smtClean="0">
              <a:solidFill>
                <a:srgbClr val="7030A0"/>
              </a:solidFill>
              <a:latin typeface="Street Corner" pitchFamily="2" charset="0"/>
            </a:endParaRPr>
          </a:p>
          <a:p>
            <a:pPr>
              <a:spcAft>
                <a:spcPts val="1200"/>
              </a:spcAft>
            </a:pPr>
            <a:r>
              <a:rPr lang="en-GB" sz="2800" b="1" dirty="0" smtClean="0">
                <a:solidFill>
                  <a:srgbClr val="7030A0"/>
                </a:solidFill>
                <a:latin typeface="Street Corner" pitchFamily="2" charset="0"/>
              </a:rPr>
              <a:t>40 per cent of employers </a:t>
            </a:r>
            <a:r>
              <a:rPr lang="en-GB" sz="2800" dirty="0" smtClean="0">
                <a:solidFill>
                  <a:srgbClr val="002060"/>
                </a:solidFill>
                <a:latin typeface="Street Corner" pitchFamily="2" charset="0"/>
              </a:rPr>
              <a:t>view workers with mental health problems as a ‘significant risk’</a:t>
            </a:r>
          </a:p>
        </p:txBody>
      </p:sp>
    </p:spTree>
    <p:extLst>
      <p:ext uri="{BB962C8B-B14F-4D97-AF65-F5344CB8AC3E}">
        <p14:creationId xmlns:p14="http://schemas.microsoft.com/office/powerpoint/2010/main" xmlns="" val="37737516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9744" y="-1571"/>
            <a:ext cx="10289357" cy="6859571"/>
          </a:xfrm>
          <a:prstGeom prst="rect">
            <a:avLst/>
          </a:prstGeom>
        </p:spPr>
      </p:pic>
      <p:sp>
        <p:nvSpPr>
          <p:cNvPr id="6" name="Title 1"/>
          <p:cNvSpPr txBox="1">
            <a:spLocks/>
          </p:cNvSpPr>
          <p:nvPr/>
        </p:nvSpPr>
        <p:spPr bwMode="auto">
          <a:xfrm>
            <a:off x="399811" y="91682"/>
            <a:ext cx="4032448" cy="21080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475" kern="1200">
                <a:solidFill>
                  <a:schemeClr val="tx2"/>
                </a:solidFill>
                <a:latin typeface="+mj-lt"/>
                <a:ea typeface="+mj-ea"/>
                <a:cs typeface="+mj-cs"/>
              </a:defRPr>
            </a:lvl1pPr>
            <a:lvl2pPr algn="ctr" rtl="0" eaLnBrk="0" fontAlgn="base" hangingPunct="0">
              <a:spcBef>
                <a:spcPct val="0"/>
              </a:spcBef>
              <a:spcAft>
                <a:spcPct val="0"/>
              </a:spcAft>
              <a:defRPr sz="3475">
                <a:solidFill>
                  <a:schemeClr val="tx2"/>
                </a:solidFill>
                <a:latin typeface="Arial" panose="020B0604020202020204" pitchFamily="34" charset="0"/>
              </a:defRPr>
            </a:lvl2pPr>
            <a:lvl3pPr algn="ctr" rtl="0" eaLnBrk="0" fontAlgn="base" hangingPunct="0">
              <a:spcBef>
                <a:spcPct val="0"/>
              </a:spcBef>
              <a:spcAft>
                <a:spcPct val="0"/>
              </a:spcAft>
              <a:defRPr sz="3475">
                <a:solidFill>
                  <a:schemeClr val="tx2"/>
                </a:solidFill>
                <a:latin typeface="Arial" panose="020B0604020202020204" pitchFamily="34" charset="0"/>
              </a:defRPr>
            </a:lvl3pPr>
            <a:lvl4pPr algn="ctr" rtl="0" eaLnBrk="0" fontAlgn="base" hangingPunct="0">
              <a:spcBef>
                <a:spcPct val="0"/>
              </a:spcBef>
              <a:spcAft>
                <a:spcPct val="0"/>
              </a:spcAft>
              <a:defRPr sz="3475">
                <a:solidFill>
                  <a:schemeClr val="tx2"/>
                </a:solidFill>
                <a:latin typeface="Arial" panose="020B0604020202020204" pitchFamily="34" charset="0"/>
              </a:defRPr>
            </a:lvl4pPr>
            <a:lvl5pPr algn="ctr" rtl="0" eaLnBrk="0" fontAlgn="base" hangingPunct="0">
              <a:spcBef>
                <a:spcPct val="0"/>
              </a:spcBef>
              <a:spcAft>
                <a:spcPct val="0"/>
              </a:spcAft>
              <a:defRPr sz="3475">
                <a:solidFill>
                  <a:schemeClr val="tx2"/>
                </a:solidFill>
                <a:latin typeface="Arial" panose="020B0604020202020204" pitchFamily="34" charset="0"/>
              </a:defRPr>
            </a:lvl5pPr>
            <a:lvl6pPr marL="369463" algn="ctr" rtl="0" fontAlgn="base">
              <a:spcBef>
                <a:spcPct val="0"/>
              </a:spcBef>
              <a:spcAft>
                <a:spcPct val="0"/>
              </a:spcAft>
              <a:defRPr sz="3475">
                <a:solidFill>
                  <a:schemeClr val="tx2"/>
                </a:solidFill>
                <a:latin typeface="Arial" panose="020B0604020202020204" pitchFamily="34" charset="0"/>
              </a:defRPr>
            </a:lvl6pPr>
            <a:lvl7pPr marL="738927" algn="ctr" rtl="0" fontAlgn="base">
              <a:spcBef>
                <a:spcPct val="0"/>
              </a:spcBef>
              <a:spcAft>
                <a:spcPct val="0"/>
              </a:spcAft>
              <a:defRPr sz="3475">
                <a:solidFill>
                  <a:schemeClr val="tx2"/>
                </a:solidFill>
                <a:latin typeface="Arial" panose="020B0604020202020204" pitchFamily="34" charset="0"/>
              </a:defRPr>
            </a:lvl7pPr>
            <a:lvl8pPr marL="1108390" algn="ctr" rtl="0" fontAlgn="base">
              <a:spcBef>
                <a:spcPct val="0"/>
              </a:spcBef>
              <a:spcAft>
                <a:spcPct val="0"/>
              </a:spcAft>
              <a:defRPr sz="3475">
                <a:solidFill>
                  <a:schemeClr val="tx2"/>
                </a:solidFill>
                <a:latin typeface="Arial" panose="020B0604020202020204" pitchFamily="34" charset="0"/>
              </a:defRPr>
            </a:lvl8pPr>
            <a:lvl9pPr marL="1477853" algn="ctr" rtl="0" fontAlgn="base">
              <a:spcBef>
                <a:spcPct val="0"/>
              </a:spcBef>
              <a:spcAft>
                <a:spcPct val="0"/>
              </a:spcAft>
              <a:defRPr sz="3475">
                <a:solidFill>
                  <a:schemeClr val="tx2"/>
                </a:solidFill>
                <a:latin typeface="Arial" panose="020B0604020202020204" pitchFamily="34" charset="0"/>
              </a:defRPr>
            </a:lvl9pPr>
          </a:lstStyle>
          <a:p>
            <a:pPr algn="l" defTabSz="914400"/>
            <a:r>
              <a:rPr lang="en-GB" sz="6000" dirty="0" smtClean="0">
                <a:solidFill>
                  <a:srgbClr val="7030A0"/>
                </a:solidFill>
                <a:latin typeface="KG Small Town Southern Girl" pitchFamily="2" charset="0"/>
              </a:rPr>
              <a:t>What are the causes?</a:t>
            </a:r>
          </a:p>
        </p:txBody>
      </p:sp>
      <p:sp>
        <p:nvSpPr>
          <p:cNvPr id="8" name="Content Placeholder 2"/>
          <p:cNvSpPr txBox="1">
            <a:spLocks/>
          </p:cNvSpPr>
          <p:nvPr/>
        </p:nvSpPr>
        <p:spPr bwMode="auto">
          <a:xfrm>
            <a:off x="474109" y="1993703"/>
            <a:ext cx="5112568" cy="482084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77097" indent="-277097" algn="l" rtl="0" eaLnBrk="0" fontAlgn="base" hangingPunct="0">
              <a:spcBef>
                <a:spcPct val="20000"/>
              </a:spcBef>
              <a:spcAft>
                <a:spcPct val="0"/>
              </a:spcAft>
              <a:buChar char="•"/>
              <a:defRPr sz="2667" kern="1200">
                <a:solidFill>
                  <a:schemeClr val="tx1"/>
                </a:solidFill>
                <a:latin typeface="+mn-lt"/>
                <a:ea typeface="+mn-ea"/>
                <a:cs typeface="+mn-cs"/>
              </a:defRPr>
            </a:lvl1pPr>
            <a:lvl2pPr marL="600378" indent="-230915" algn="l" rtl="0" eaLnBrk="0" fontAlgn="base" hangingPunct="0">
              <a:spcBef>
                <a:spcPct val="20000"/>
              </a:spcBef>
              <a:spcAft>
                <a:spcPct val="0"/>
              </a:spcAft>
              <a:buChar char="–"/>
              <a:defRPr sz="2263" kern="1200">
                <a:solidFill>
                  <a:schemeClr val="tx1"/>
                </a:solidFill>
                <a:latin typeface="+mn-lt"/>
                <a:ea typeface="+mn-ea"/>
                <a:cs typeface="+mn-cs"/>
              </a:defRPr>
            </a:lvl2pPr>
            <a:lvl3pPr marL="922376" indent="-183449" algn="l" rtl="0" eaLnBrk="0" fontAlgn="base" hangingPunct="0">
              <a:spcBef>
                <a:spcPct val="20000"/>
              </a:spcBef>
              <a:spcAft>
                <a:spcPct val="0"/>
              </a:spcAft>
              <a:buChar char="•"/>
              <a:defRPr sz="1939" kern="1200">
                <a:solidFill>
                  <a:schemeClr val="tx1"/>
                </a:solidFill>
                <a:latin typeface="+mn-lt"/>
                <a:ea typeface="+mn-ea"/>
                <a:cs typeface="+mn-cs"/>
              </a:defRPr>
            </a:lvl3pPr>
            <a:lvl4pPr marL="1293122" indent="-184732" algn="l" rtl="0" eaLnBrk="0" fontAlgn="base" hangingPunct="0">
              <a:spcBef>
                <a:spcPct val="20000"/>
              </a:spcBef>
              <a:spcAft>
                <a:spcPct val="0"/>
              </a:spcAft>
              <a:buChar char="–"/>
              <a:defRPr sz="1697" kern="1200">
                <a:solidFill>
                  <a:schemeClr val="tx1"/>
                </a:solidFill>
                <a:latin typeface="+mn-lt"/>
                <a:ea typeface="+mn-ea"/>
                <a:cs typeface="+mn-cs"/>
              </a:defRPr>
            </a:lvl4pPr>
            <a:lvl5pPr marL="1662585" indent="-184732" algn="l" rtl="0" eaLnBrk="0" fontAlgn="base" hangingPunct="0">
              <a:spcBef>
                <a:spcPct val="20000"/>
              </a:spcBef>
              <a:spcAft>
                <a:spcPct val="0"/>
              </a:spcAft>
              <a:buChar char="»"/>
              <a:defRPr sz="1697" kern="1200">
                <a:solidFill>
                  <a:schemeClr val="tx1"/>
                </a:solidFill>
                <a:latin typeface="+mn-lt"/>
                <a:ea typeface="+mn-ea"/>
                <a:cs typeface="+mn-cs"/>
              </a:defRPr>
            </a:lvl5pPr>
            <a:lvl6pPr marL="203204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512"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975"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4043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defTabSz="914400"/>
            <a:r>
              <a:rPr lang="en-GB" sz="3600" dirty="0" smtClean="0">
                <a:solidFill>
                  <a:srgbClr val="002060"/>
                </a:solidFill>
                <a:latin typeface="Street Corner" panose="02000400000000000000" pitchFamily="2" charset="0"/>
              </a:rPr>
              <a:t>Issues with management</a:t>
            </a:r>
          </a:p>
          <a:p>
            <a:pPr defTabSz="914400"/>
            <a:r>
              <a:rPr lang="en-GB" sz="3600" dirty="0" smtClean="0">
                <a:solidFill>
                  <a:srgbClr val="002060"/>
                </a:solidFill>
                <a:latin typeface="Street Corner" panose="02000400000000000000" pitchFamily="2" charset="0"/>
              </a:rPr>
              <a:t>Excessive workload and unrealistic targets</a:t>
            </a:r>
          </a:p>
          <a:p>
            <a:pPr defTabSz="914400"/>
            <a:r>
              <a:rPr lang="en-GB" sz="3600" dirty="0" smtClean="0">
                <a:solidFill>
                  <a:srgbClr val="002060"/>
                </a:solidFill>
                <a:latin typeface="Street Corner" panose="02000400000000000000" pitchFamily="2" charset="0"/>
              </a:rPr>
              <a:t>Not enough support from colleagues</a:t>
            </a:r>
          </a:p>
          <a:p>
            <a:pPr defTabSz="914400"/>
            <a:r>
              <a:rPr lang="en-GB" sz="3600" dirty="0" smtClean="0">
                <a:solidFill>
                  <a:srgbClr val="002060"/>
                </a:solidFill>
                <a:latin typeface="Street Corner" panose="02000400000000000000" pitchFamily="2" charset="0"/>
              </a:rPr>
              <a:t>Job insecurity</a:t>
            </a:r>
          </a:p>
          <a:p>
            <a:pPr marL="0" indent="0" defTabSz="914400">
              <a:spcAft>
                <a:spcPts val="600"/>
              </a:spcAft>
              <a:buFontTx/>
              <a:buNone/>
            </a:pPr>
            <a:endParaRPr lang="en-GB" sz="3600" dirty="0" smtClean="0">
              <a:solidFill>
                <a:srgbClr val="7030A0"/>
              </a:solidFill>
              <a:latin typeface="Street Corner" pitchFamily="2" charset="0"/>
            </a:endParaRPr>
          </a:p>
          <a:p>
            <a:pPr defTabSz="914400"/>
            <a:endParaRPr lang="en-GB" sz="3600" dirty="0" smtClean="0">
              <a:solidFill>
                <a:srgbClr val="260672"/>
              </a:solidFill>
              <a:latin typeface="Street Corner" pitchFamily="2" charset="0"/>
            </a:endParaRPr>
          </a:p>
        </p:txBody>
      </p:sp>
    </p:spTree>
    <p:extLst>
      <p:ext uri="{BB962C8B-B14F-4D97-AF65-F5344CB8AC3E}">
        <p14:creationId xmlns:p14="http://schemas.microsoft.com/office/powerpoint/2010/main" xmlns="" val="41717996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628650" y="365125"/>
            <a:ext cx="7886700" cy="1325563"/>
          </a:xfrm>
          <a:noFill/>
          <a:ln>
            <a:miter lim="800000"/>
            <a:headEnd/>
            <a:tailEnd/>
          </a:ln>
        </p:spPr>
        <p:txBody>
          <a:bodyPr vert="horz" wrap="square" lIns="91440" tIns="45720" rIns="91440" bIns="45720" numCol="1" anchor="t" anchorCtr="0" compatLnSpc="1">
            <a:prstTxWarp prst="textNoShape">
              <a:avLst/>
            </a:prstTxWarp>
          </a:bodyPr>
          <a:lstStyle/>
          <a:p>
            <a:r>
              <a:rPr lang="en-GB" sz="6000" dirty="0" smtClean="0">
                <a:solidFill>
                  <a:srgbClr val="260672"/>
                </a:solidFill>
                <a:latin typeface="KG Small Town Southern Girl" pitchFamily="2" charset="0"/>
              </a:rPr>
              <a:t>Work/life balance</a:t>
            </a:r>
          </a:p>
        </p:txBody>
      </p:sp>
      <p:sp>
        <p:nvSpPr>
          <p:cNvPr id="22530" name="Content Placeholder 2"/>
          <p:cNvSpPr>
            <a:spLocks noGrp="1"/>
          </p:cNvSpPr>
          <p:nvPr>
            <p:ph idx="1"/>
          </p:nvPr>
        </p:nvSpPr>
        <p:spPr bwMode="auto">
          <a:xfrm>
            <a:off x="467544" y="1825625"/>
            <a:ext cx="8047806" cy="4351338"/>
          </a:xfrm>
          <a:noFill/>
          <a:ln>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GB" sz="2400" b="1" dirty="0">
                <a:solidFill>
                  <a:srgbClr val="7030A0"/>
                </a:solidFill>
                <a:latin typeface="Street Corner" pitchFamily="2" charset="0"/>
              </a:rPr>
              <a:t>1 in 5 </a:t>
            </a:r>
            <a:r>
              <a:rPr lang="en-GB" sz="2400" dirty="0">
                <a:solidFill>
                  <a:srgbClr val="260672"/>
                </a:solidFill>
                <a:latin typeface="Street Corner" pitchFamily="2" charset="0"/>
              </a:rPr>
              <a:t>felt work has put a strain on their relationship</a:t>
            </a:r>
          </a:p>
          <a:p>
            <a:pPr>
              <a:spcAft>
                <a:spcPts val="600"/>
              </a:spcAft>
            </a:pPr>
            <a:r>
              <a:rPr lang="en-GB" sz="2400" b="1" dirty="0">
                <a:solidFill>
                  <a:srgbClr val="7030A0"/>
                </a:solidFill>
                <a:latin typeface="Street Corner" pitchFamily="2" charset="0"/>
              </a:rPr>
              <a:t>11% </a:t>
            </a:r>
            <a:r>
              <a:rPr lang="en-GB" sz="2400" dirty="0">
                <a:solidFill>
                  <a:srgbClr val="260672"/>
                </a:solidFill>
                <a:latin typeface="Street Corner" pitchFamily="2" charset="0"/>
              </a:rPr>
              <a:t>had missed important events like birthdays and weddings</a:t>
            </a:r>
          </a:p>
          <a:p>
            <a:pPr>
              <a:spcAft>
                <a:spcPts val="600"/>
              </a:spcAft>
            </a:pPr>
            <a:r>
              <a:rPr lang="en-GB" sz="2400" b="1" dirty="0">
                <a:solidFill>
                  <a:srgbClr val="7030A0"/>
                </a:solidFill>
                <a:latin typeface="Street Corner" pitchFamily="2" charset="0"/>
              </a:rPr>
              <a:t>13% </a:t>
            </a:r>
            <a:r>
              <a:rPr lang="en-GB" sz="2400" dirty="0">
                <a:solidFill>
                  <a:srgbClr val="260672"/>
                </a:solidFill>
                <a:latin typeface="Street Corner" pitchFamily="2" charset="0"/>
              </a:rPr>
              <a:t>check work emails when out with </a:t>
            </a:r>
            <a:r>
              <a:rPr lang="en-GB" sz="2400" dirty="0" smtClean="0">
                <a:solidFill>
                  <a:srgbClr val="260672"/>
                </a:solidFill>
                <a:latin typeface="Street Corner" pitchFamily="2" charset="0"/>
              </a:rPr>
              <a:t>family</a:t>
            </a:r>
          </a:p>
          <a:p>
            <a:pPr>
              <a:spcAft>
                <a:spcPts val="600"/>
              </a:spcAft>
            </a:pPr>
            <a:r>
              <a:rPr lang="en-GB" sz="2400" b="1" dirty="0">
                <a:solidFill>
                  <a:srgbClr val="7030A0"/>
                </a:solidFill>
                <a:latin typeface="Street Corner" pitchFamily="2" charset="0"/>
              </a:rPr>
              <a:t>24% </a:t>
            </a:r>
            <a:r>
              <a:rPr lang="en-GB" sz="2400" dirty="0">
                <a:solidFill>
                  <a:srgbClr val="260672"/>
                </a:solidFill>
                <a:latin typeface="Street Corner" pitchFamily="2" charset="0"/>
              </a:rPr>
              <a:t>have been contacted by their employer while on  holiday</a:t>
            </a:r>
          </a:p>
          <a:p>
            <a:pPr>
              <a:spcAft>
                <a:spcPts val="600"/>
              </a:spcAft>
            </a:pPr>
            <a:r>
              <a:rPr lang="en-GB" sz="2400" b="1" dirty="0" smtClean="0">
                <a:solidFill>
                  <a:srgbClr val="7030A0"/>
                </a:solidFill>
                <a:latin typeface="Street Corner" pitchFamily="2" charset="0"/>
              </a:rPr>
              <a:t>53% </a:t>
            </a:r>
            <a:r>
              <a:rPr lang="en-GB" sz="2400" dirty="0" smtClean="0">
                <a:solidFill>
                  <a:srgbClr val="260672"/>
                </a:solidFill>
                <a:latin typeface="Street Corner" pitchFamily="2" charset="0"/>
              </a:rPr>
              <a:t>said it had affected their sleep</a:t>
            </a:r>
          </a:p>
          <a:p>
            <a:pPr>
              <a:spcAft>
                <a:spcPts val="600"/>
              </a:spcAft>
            </a:pPr>
            <a:r>
              <a:rPr lang="en-GB" sz="2400" b="1" dirty="0" smtClean="0">
                <a:solidFill>
                  <a:srgbClr val="7030A0"/>
                </a:solidFill>
                <a:latin typeface="Street Corner" pitchFamily="2" charset="0"/>
              </a:rPr>
              <a:t>36% </a:t>
            </a:r>
            <a:r>
              <a:rPr lang="en-GB" sz="2400" dirty="0" smtClean="0">
                <a:solidFill>
                  <a:srgbClr val="260672"/>
                </a:solidFill>
                <a:latin typeface="Street Corner" pitchFamily="2" charset="0"/>
              </a:rPr>
              <a:t>experience Sunday night blues</a:t>
            </a:r>
            <a:endParaRPr lang="en-GB" sz="2400" dirty="0">
              <a:solidFill>
                <a:srgbClr val="7030A0"/>
              </a:solidFill>
              <a:latin typeface="Street Corner" pitchFamily="2" charset="0"/>
            </a:endParaRPr>
          </a:p>
          <a:p>
            <a:endParaRPr lang="en-GB" sz="2200" dirty="0" smtClean="0">
              <a:solidFill>
                <a:srgbClr val="260672"/>
              </a:solidFill>
              <a:latin typeface="Street Corner" pitchFamily="2" charset="0"/>
            </a:endParaRPr>
          </a:p>
        </p:txBody>
      </p:sp>
    </p:spTree>
    <p:extLst>
      <p:ext uri="{BB962C8B-B14F-4D97-AF65-F5344CB8AC3E}">
        <p14:creationId xmlns:p14="http://schemas.microsoft.com/office/powerpoint/2010/main" xmlns="" val="35387750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628650" y="365125"/>
            <a:ext cx="7886700" cy="1325563"/>
          </a:xfrm>
          <a:noFill/>
          <a:ln>
            <a:miter lim="800000"/>
            <a:headEnd/>
            <a:tailEnd/>
          </a:ln>
        </p:spPr>
        <p:txBody>
          <a:bodyPr vert="horz" wrap="square" lIns="91440" tIns="45720" rIns="91440" bIns="45720" numCol="1" anchor="t" anchorCtr="0" compatLnSpc="1">
            <a:prstTxWarp prst="textNoShape">
              <a:avLst/>
            </a:prstTxWarp>
          </a:bodyPr>
          <a:lstStyle/>
          <a:p>
            <a:r>
              <a:rPr lang="en-GB" sz="5200" dirty="0" smtClean="0">
                <a:solidFill>
                  <a:srgbClr val="260672"/>
                </a:solidFill>
                <a:latin typeface="KG Small Town Southern Girl" pitchFamily="2" charset="0"/>
              </a:rPr>
              <a:t>Culture of silence</a:t>
            </a:r>
          </a:p>
        </p:txBody>
      </p:sp>
      <p:sp>
        <p:nvSpPr>
          <p:cNvPr id="22530" name="Content Placeholder 2"/>
          <p:cNvSpPr>
            <a:spLocks noGrp="1"/>
          </p:cNvSpPr>
          <p:nvPr>
            <p:ph idx="1"/>
          </p:nvPr>
        </p:nvSpPr>
        <p:spPr bwMode="auto">
          <a:xfrm>
            <a:off x="548097" y="1484784"/>
            <a:ext cx="8047806" cy="4351338"/>
          </a:xfrm>
          <a:noFill/>
          <a:ln>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GB" sz="2300" b="1" dirty="0" smtClean="0">
                <a:solidFill>
                  <a:srgbClr val="7030A0"/>
                </a:solidFill>
                <a:latin typeface="Street Corner" pitchFamily="2" charset="0"/>
              </a:rPr>
              <a:t>Eight in ten </a:t>
            </a:r>
            <a:r>
              <a:rPr lang="en-GB" sz="2300" dirty="0" smtClean="0">
                <a:solidFill>
                  <a:srgbClr val="260672"/>
                </a:solidFill>
                <a:latin typeface="Street Corner" pitchFamily="2" charset="0"/>
              </a:rPr>
              <a:t>employers have no mental health policy to help staff sustain good mental health </a:t>
            </a:r>
          </a:p>
          <a:p>
            <a:pPr>
              <a:spcAft>
                <a:spcPts val="600"/>
              </a:spcAft>
            </a:pPr>
            <a:r>
              <a:rPr lang="en-GB" sz="2300" b="1" dirty="0" smtClean="0">
                <a:solidFill>
                  <a:srgbClr val="7030A0"/>
                </a:solidFill>
                <a:latin typeface="Street Corner" pitchFamily="2" charset="0"/>
              </a:rPr>
              <a:t>1 in 5 </a:t>
            </a:r>
            <a:r>
              <a:rPr lang="en-GB" sz="2300" dirty="0" smtClean="0">
                <a:solidFill>
                  <a:srgbClr val="260672"/>
                </a:solidFill>
                <a:latin typeface="Street Corner" pitchFamily="2" charset="0"/>
              </a:rPr>
              <a:t>workers have called in sick due to stress but </a:t>
            </a:r>
            <a:r>
              <a:rPr lang="en-GB" sz="2300" b="1" dirty="0" smtClean="0">
                <a:solidFill>
                  <a:srgbClr val="7030A0"/>
                </a:solidFill>
                <a:latin typeface="Street Corner" pitchFamily="2" charset="0"/>
              </a:rPr>
              <a:t>95% </a:t>
            </a:r>
            <a:r>
              <a:rPr lang="en-GB" sz="2300" dirty="0" smtClean="0">
                <a:solidFill>
                  <a:srgbClr val="260672"/>
                </a:solidFill>
                <a:latin typeface="Street Corner" pitchFamily="2" charset="0"/>
              </a:rPr>
              <a:t>gave a different reason to their boss</a:t>
            </a:r>
          </a:p>
          <a:p>
            <a:pPr>
              <a:spcAft>
                <a:spcPts val="600"/>
              </a:spcAft>
            </a:pPr>
            <a:r>
              <a:rPr lang="en-GB" sz="2300" dirty="0" smtClean="0">
                <a:solidFill>
                  <a:srgbClr val="260672"/>
                </a:solidFill>
                <a:latin typeface="Street Corner" pitchFamily="2" charset="0"/>
              </a:rPr>
              <a:t>Managers </a:t>
            </a:r>
            <a:r>
              <a:rPr lang="en-GB" sz="2300" b="1" dirty="0" smtClean="0">
                <a:solidFill>
                  <a:srgbClr val="7030A0"/>
                </a:solidFill>
                <a:latin typeface="Street Corner" pitchFamily="2" charset="0"/>
              </a:rPr>
              <a:t>want to do more </a:t>
            </a:r>
            <a:r>
              <a:rPr lang="en-GB" sz="2300" dirty="0" smtClean="0">
                <a:solidFill>
                  <a:srgbClr val="260672"/>
                </a:solidFill>
                <a:latin typeface="Street Corner" pitchFamily="2" charset="0"/>
              </a:rPr>
              <a:t>to improve staff mental wellbeing </a:t>
            </a:r>
          </a:p>
          <a:p>
            <a:pPr>
              <a:spcAft>
                <a:spcPts val="600"/>
              </a:spcAft>
            </a:pPr>
            <a:r>
              <a:rPr lang="en-GB" sz="2300" dirty="0" smtClean="0">
                <a:solidFill>
                  <a:srgbClr val="260672"/>
                </a:solidFill>
                <a:latin typeface="Street Corner" pitchFamily="2" charset="0"/>
              </a:rPr>
              <a:t>Staff would feel </a:t>
            </a:r>
            <a:r>
              <a:rPr lang="en-GB" sz="2300" b="1" dirty="0" smtClean="0">
                <a:solidFill>
                  <a:srgbClr val="7030A0"/>
                </a:solidFill>
                <a:latin typeface="Street Corner" pitchFamily="2" charset="0"/>
              </a:rPr>
              <a:t>more loyal and committed </a:t>
            </a:r>
            <a:r>
              <a:rPr lang="en-GB" sz="2300" dirty="0" smtClean="0">
                <a:solidFill>
                  <a:srgbClr val="260672"/>
                </a:solidFill>
                <a:latin typeface="Street Corner" pitchFamily="2" charset="0"/>
              </a:rPr>
              <a:t>if their employer took action on staff wellbeing</a:t>
            </a:r>
          </a:p>
          <a:p>
            <a:pPr>
              <a:spcAft>
                <a:spcPts val="600"/>
              </a:spcAft>
            </a:pPr>
            <a:r>
              <a:rPr lang="en-GB" sz="2300" dirty="0" smtClean="0">
                <a:solidFill>
                  <a:srgbClr val="260672"/>
                </a:solidFill>
                <a:latin typeface="Street Corner" pitchFamily="2" charset="0"/>
              </a:rPr>
              <a:t>So employers need to take the first step and </a:t>
            </a:r>
            <a:r>
              <a:rPr lang="en-GB" sz="2300" b="1" dirty="0" smtClean="0">
                <a:solidFill>
                  <a:srgbClr val="7030A0"/>
                </a:solidFill>
                <a:latin typeface="Street Corner" pitchFamily="2" charset="0"/>
              </a:rPr>
              <a:t>make it a priority</a:t>
            </a:r>
          </a:p>
          <a:p>
            <a:endParaRPr lang="en-GB" sz="2200" dirty="0" smtClean="0">
              <a:solidFill>
                <a:srgbClr val="260672"/>
              </a:solidFill>
              <a:latin typeface="Street Corner" pitchFamily="2" charset="0"/>
            </a:endParaRPr>
          </a:p>
        </p:txBody>
      </p:sp>
    </p:spTree>
    <p:extLst>
      <p:ext uri="{BB962C8B-B14F-4D97-AF65-F5344CB8AC3E}">
        <p14:creationId xmlns:p14="http://schemas.microsoft.com/office/powerpoint/2010/main" xmlns="" val="36214712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4672"/>
            <a:ext cx="8496944" cy="1326697"/>
          </a:xfrm>
        </p:spPr>
        <p:txBody>
          <a:bodyPr/>
          <a:lstStyle/>
          <a:p>
            <a:r>
              <a:rPr lang="en-GB" sz="5200" dirty="0" smtClean="0">
                <a:solidFill>
                  <a:srgbClr val="260672"/>
                </a:solidFill>
                <a:latin typeface="KG Small Town Southern Girl" panose="02000505000000020004" pitchFamily="2" charset="0"/>
              </a:rPr>
              <a:t>Where do we need to get to?</a:t>
            </a:r>
            <a:endParaRPr lang="en-GB" sz="5200" dirty="0">
              <a:solidFill>
                <a:srgbClr val="260672"/>
              </a:solidFill>
              <a:latin typeface="KG Small Town Southern Girl" panose="02000505000000020004" pitchFamily="2" charset="0"/>
            </a:endParaRPr>
          </a:p>
        </p:txBody>
      </p:sp>
      <p:sp>
        <p:nvSpPr>
          <p:cNvPr id="3" name="Content Placeholder 2"/>
          <p:cNvSpPr>
            <a:spLocks noGrp="1"/>
          </p:cNvSpPr>
          <p:nvPr>
            <p:ph idx="1"/>
          </p:nvPr>
        </p:nvSpPr>
        <p:spPr/>
        <p:txBody>
          <a:bodyPr/>
          <a:lstStyle/>
          <a:p>
            <a:r>
              <a:rPr lang="en-GB" sz="2200" dirty="0" smtClean="0">
                <a:solidFill>
                  <a:srgbClr val="260672"/>
                </a:solidFill>
                <a:latin typeface="Street Corner" panose="02000400000000000000" pitchFamily="2" charset="0"/>
              </a:rPr>
              <a:t>Our </a:t>
            </a:r>
            <a:r>
              <a:rPr lang="en-GB" sz="2200" dirty="0">
                <a:solidFill>
                  <a:srgbClr val="260672"/>
                </a:solidFill>
                <a:latin typeface="Street Corner" panose="02000400000000000000" pitchFamily="2" charset="0"/>
              </a:rPr>
              <a:t>goal is to mainstream good mental health and make it core business for all </a:t>
            </a:r>
            <a:r>
              <a:rPr lang="en-GB" sz="2200" dirty="0" smtClean="0">
                <a:solidFill>
                  <a:srgbClr val="260672"/>
                </a:solidFill>
                <a:latin typeface="Street Corner" panose="02000400000000000000" pitchFamily="2" charset="0"/>
              </a:rPr>
              <a:t>employers</a:t>
            </a:r>
          </a:p>
          <a:p>
            <a:r>
              <a:rPr lang="en-GB" sz="2200" dirty="0" smtClean="0">
                <a:solidFill>
                  <a:srgbClr val="260672"/>
                </a:solidFill>
                <a:latin typeface="Street Corner" panose="02000400000000000000" pitchFamily="2" charset="0"/>
              </a:rPr>
              <a:t>Everyone </a:t>
            </a:r>
            <a:r>
              <a:rPr lang="en-GB" sz="2200" dirty="0">
                <a:solidFill>
                  <a:srgbClr val="260672"/>
                </a:solidFill>
                <a:latin typeface="Street Corner" panose="02000400000000000000" pitchFamily="2" charset="0"/>
              </a:rPr>
              <a:t>is supported to have good mental health at work, no matter where they are on the spectrum</a:t>
            </a:r>
            <a:endParaRPr lang="en-GB" sz="2200" dirty="0" smtClean="0">
              <a:solidFill>
                <a:srgbClr val="260672"/>
              </a:solidFill>
              <a:latin typeface="Street Corner" panose="02000400000000000000" pitchFamily="2" charset="0"/>
            </a:endParaRPr>
          </a:p>
          <a:p>
            <a:r>
              <a:rPr lang="en-GB" sz="2200" dirty="0" smtClean="0">
                <a:solidFill>
                  <a:srgbClr val="260672"/>
                </a:solidFill>
                <a:latin typeface="Street Corner" panose="02000400000000000000" pitchFamily="2" charset="0"/>
              </a:rPr>
              <a:t>People get appropriate support when they are experiencing a mental health problem</a:t>
            </a:r>
            <a:endParaRPr lang="en-GB" sz="2200" dirty="0">
              <a:solidFill>
                <a:srgbClr val="260672"/>
              </a:solidFill>
              <a:latin typeface="Street Corner" panose="02000400000000000000" pitchFamily="2" charset="0"/>
            </a:endParaRPr>
          </a:p>
          <a:p>
            <a:endParaRPr lang="en-GB" sz="2200" dirty="0" smtClean="0">
              <a:solidFill>
                <a:srgbClr val="260672"/>
              </a:solidFill>
              <a:latin typeface="Street Corner" panose="02000400000000000000" pitchFamily="2" charset="0"/>
            </a:endParaRPr>
          </a:p>
          <a:p>
            <a:pPr marL="0" indent="0">
              <a:buNone/>
            </a:pPr>
            <a:r>
              <a:rPr lang="en-GB" sz="2200" dirty="0" smtClean="0">
                <a:solidFill>
                  <a:srgbClr val="260672"/>
                </a:solidFill>
                <a:latin typeface="Street Corner" panose="02000400000000000000" pitchFamily="2" charset="0"/>
              </a:rPr>
              <a:t>“Open </a:t>
            </a:r>
            <a:r>
              <a:rPr lang="en-GB" sz="2200" dirty="0">
                <a:solidFill>
                  <a:srgbClr val="260672"/>
                </a:solidFill>
                <a:latin typeface="Street Corner" panose="02000400000000000000" pitchFamily="2" charset="0"/>
              </a:rPr>
              <a:t>and supportive workplaces benefit everyone – employees, employers and the bottom </a:t>
            </a:r>
            <a:r>
              <a:rPr lang="en-GB" sz="2200" dirty="0" smtClean="0">
                <a:solidFill>
                  <a:srgbClr val="260672"/>
                </a:solidFill>
                <a:latin typeface="Street Corner" panose="02000400000000000000" pitchFamily="2" charset="0"/>
              </a:rPr>
              <a:t>line”</a:t>
            </a:r>
            <a:endParaRPr lang="en-GB" sz="2200" dirty="0">
              <a:solidFill>
                <a:srgbClr val="260672"/>
              </a:solidFill>
              <a:latin typeface="Street Corner" panose="02000400000000000000" pitchFamily="2" charset="0"/>
            </a:endParaRPr>
          </a:p>
          <a:p>
            <a:endParaRPr lang="en-GB" sz="2200" dirty="0">
              <a:solidFill>
                <a:srgbClr val="260672"/>
              </a:solidFill>
              <a:latin typeface="Street Corner" panose="02000400000000000000" pitchFamily="2" charset="0"/>
            </a:endParaRPr>
          </a:p>
          <a:p>
            <a:endParaRPr lang="en-GB" sz="2200" dirty="0">
              <a:solidFill>
                <a:srgbClr val="260672"/>
              </a:solidFill>
              <a:latin typeface="Street Corner" panose="02000400000000000000" pitchFamily="2" charset="0"/>
            </a:endParaRPr>
          </a:p>
          <a:p>
            <a:endParaRPr lang="en-GB" sz="2200" dirty="0">
              <a:solidFill>
                <a:srgbClr val="260672"/>
              </a:solidFill>
              <a:latin typeface="Street Corner" panose="02000400000000000000" pitchFamily="2" charset="0"/>
            </a:endParaRPr>
          </a:p>
          <a:p>
            <a:endParaRPr lang="en-GB" sz="2200" dirty="0">
              <a:solidFill>
                <a:srgbClr val="260672"/>
              </a:solidFill>
              <a:latin typeface="Street Corner" panose="02000400000000000000" pitchFamily="2" charset="0"/>
            </a:endParaRPr>
          </a:p>
        </p:txBody>
      </p:sp>
    </p:spTree>
    <p:extLst>
      <p:ext uri="{BB962C8B-B14F-4D97-AF65-F5344CB8AC3E}">
        <p14:creationId xmlns:p14="http://schemas.microsoft.com/office/powerpoint/2010/main" xmlns="" val="1647768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rgbClr val="7030A0"/>
                </a:solidFill>
                <a:latin typeface="KG Small Town Southern Girl" panose="02000505000000020004" pitchFamily="2" charset="0"/>
              </a:rPr>
              <a:t>Where next?</a:t>
            </a:r>
            <a:endParaRPr lang="en-GB" sz="5400" dirty="0">
              <a:solidFill>
                <a:srgbClr val="7030A0"/>
              </a:solidFill>
              <a:latin typeface="KG Small Town Southern Girl" panose="02000505000000020004" pitchFamily="2" charset="0"/>
            </a:endParaRPr>
          </a:p>
        </p:txBody>
      </p:sp>
      <p:sp>
        <p:nvSpPr>
          <p:cNvPr id="3" name="Content Placeholder 2"/>
          <p:cNvSpPr>
            <a:spLocks noGrp="1"/>
          </p:cNvSpPr>
          <p:nvPr>
            <p:ph idx="1"/>
          </p:nvPr>
        </p:nvSpPr>
        <p:spPr>
          <a:xfrm>
            <a:off x="628586" y="1556792"/>
            <a:ext cx="7886828" cy="4351564"/>
          </a:xfrm>
        </p:spPr>
        <p:txBody>
          <a:bodyPr/>
          <a:lstStyle/>
          <a:p>
            <a:r>
              <a:rPr lang="en-GB" sz="3200" dirty="0" smtClean="0">
                <a:solidFill>
                  <a:schemeClr val="accent6"/>
                </a:solidFill>
                <a:latin typeface="Street Corner" panose="02000400000000000000" pitchFamily="2" charset="0"/>
              </a:rPr>
              <a:t>Health &amp; Safety or Health, Wellbeing &amp; Safety?</a:t>
            </a:r>
          </a:p>
          <a:p>
            <a:r>
              <a:rPr lang="en-GB" sz="3200" dirty="0" smtClean="0">
                <a:solidFill>
                  <a:schemeClr val="accent6"/>
                </a:solidFill>
                <a:latin typeface="Street Corner" panose="02000400000000000000" pitchFamily="2" charset="0"/>
              </a:rPr>
              <a:t>Diversity &amp; Equality</a:t>
            </a:r>
          </a:p>
          <a:p>
            <a:r>
              <a:rPr lang="en-GB" sz="3200" dirty="0" smtClean="0">
                <a:solidFill>
                  <a:schemeClr val="accent6"/>
                </a:solidFill>
                <a:latin typeface="Street Corner" panose="02000400000000000000" pitchFamily="2" charset="0"/>
              </a:rPr>
              <a:t>What does good look like? </a:t>
            </a:r>
          </a:p>
          <a:p>
            <a:r>
              <a:rPr lang="en-GB" sz="3200" dirty="0" smtClean="0">
                <a:solidFill>
                  <a:schemeClr val="accent6"/>
                </a:solidFill>
                <a:latin typeface="Street Corner" panose="02000400000000000000" pitchFamily="2" charset="0"/>
              </a:rPr>
              <a:t>Benchmarking</a:t>
            </a:r>
          </a:p>
          <a:p>
            <a:r>
              <a:rPr lang="en-GB" sz="3200" dirty="0" smtClean="0">
                <a:solidFill>
                  <a:schemeClr val="accent6"/>
                </a:solidFill>
                <a:latin typeface="Street Corner" panose="02000400000000000000" pitchFamily="2" charset="0"/>
              </a:rPr>
              <a:t>Boardroom Issue</a:t>
            </a:r>
            <a:endParaRPr lang="en-GB" sz="3200" dirty="0">
              <a:solidFill>
                <a:schemeClr val="accent6"/>
              </a:solidFill>
              <a:latin typeface="Street Corner" panose="02000400000000000000" pitchFamily="2" charset="0"/>
            </a:endParaRPr>
          </a:p>
        </p:txBody>
      </p:sp>
    </p:spTree>
    <p:extLst>
      <p:ext uri="{BB962C8B-B14F-4D97-AF65-F5344CB8AC3E}">
        <p14:creationId xmlns:p14="http://schemas.microsoft.com/office/powerpoint/2010/main" xmlns="" val="2102098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759" y="0"/>
            <a:ext cx="10288029" cy="6858000"/>
          </a:xfrm>
          <a:prstGeom prst="rect">
            <a:avLst/>
          </a:prstGeom>
        </p:spPr>
      </p:pic>
      <p:sp>
        <p:nvSpPr>
          <p:cNvPr id="3" name="Rounded Rectangle 2"/>
          <p:cNvSpPr/>
          <p:nvPr/>
        </p:nvSpPr>
        <p:spPr bwMode="auto">
          <a:xfrm>
            <a:off x="5292080" y="935501"/>
            <a:ext cx="6048672" cy="191743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4200" b="1" i="0" u="none" strike="noStrike" cap="none" normalizeH="0" baseline="-25000" smtClean="0">
              <a:ln>
                <a:noFill/>
              </a:ln>
              <a:solidFill>
                <a:srgbClr val="0099FF"/>
              </a:solidFill>
              <a:effectLst/>
              <a:latin typeface="Arial" panose="020B0604020202020204" pitchFamily="34" charset="0"/>
            </a:endParaRPr>
          </a:p>
        </p:txBody>
      </p:sp>
      <p:sp>
        <p:nvSpPr>
          <p:cNvPr id="7" name="Rounded Rectangle 6"/>
          <p:cNvSpPr/>
          <p:nvPr/>
        </p:nvSpPr>
        <p:spPr bwMode="auto">
          <a:xfrm>
            <a:off x="323528" y="361883"/>
            <a:ext cx="5904656" cy="1600438"/>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r>
              <a:rPr lang="en-GB" sz="4400" dirty="0" smtClean="0">
                <a:solidFill>
                  <a:srgbClr val="003377"/>
                </a:solidFill>
                <a:latin typeface="KG Small Town Southern Girl" panose="02000505000000020004" pitchFamily="2" charset="0"/>
              </a:rPr>
              <a:t>How </a:t>
            </a:r>
            <a:r>
              <a:rPr lang="en-GB" sz="4400" dirty="0">
                <a:solidFill>
                  <a:srgbClr val="003377"/>
                </a:solidFill>
                <a:latin typeface="KG Small Town Southern Girl" panose="02000505000000020004" pitchFamily="2" charset="0"/>
              </a:rPr>
              <a:t>to create a mentally healthy workplace</a:t>
            </a:r>
            <a:r>
              <a:rPr lang="en-GB" sz="4400" dirty="0" smtClean="0">
                <a:solidFill>
                  <a:srgbClr val="003377"/>
                </a:solidFill>
                <a:latin typeface="KG Small Town Southern Girl" panose="02000505000000020004" pitchFamily="2" charset="0"/>
              </a:rPr>
              <a:t>…</a:t>
            </a:r>
            <a:endParaRPr lang="en-GB" sz="4400" dirty="0">
              <a:solidFill>
                <a:srgbClr val="003377"/>
              </a:solidFill>
            </a:endParaRPr>
          </a:p>
        </p:txBody>
      </p:sp>
    </p:spTree>
    <p:extLst>
      <p:ext uri="{BB962C8B-B14F-4D97-AF65-F5344CB8AC3E}">
        <p14:creationId xmlns:p14="http://schemas.microsoft.com/office/powerpoint/2010/main" xmlns="" val="7026010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prstGeom prst="rect">
            <a:avLst/>
          </a:prstGeom>
          <a:noFill/>
          <a:ln>
            <a:miter lim="800000"/>
            <a:headEnd/>
            <a:tailEnd/>
          </a:ln>
        </p:spPr>
        <p:txBody>
          <a:bodyPr/>
          <a:lstStyle/>
          <a:p>
            <a:r>
              <a:rPr lang="en-GB" sz="5200" dirty="0" smtClean="0">
                <a:solidFill>
                  <a:srgbClr val="260672"/>
                </a:solidFill>
                <a:latin typeface="KG Small Town Southern Girl" pitchFamily="2" charset="0"/>
              </a:rPr>
              <a:t>Promote wellbeing</a:t>
            </a:r>
          </a:p>
        </p:txBody>
      </p:sp>
      <p:sp>
        <p:nvSpPr>
          <p:cNvPr id="5" name="Content Placeholder 2"/>
          <p:cNvSpPr>
            <a:spLocks noGrp="1"/>
          </p:cNvSpPr>
          <p:nvPr>
            <p:ph idx="4294967295"/>
          </p:nvPr>
        </p:nvSpPr>
        <p:spPr bwMode="auto">
          <a:xfrm>
            <a:off x="628586" y="1268760"/>
            <a:ext cx="7886700" cy="4351338"/>
          </a:xfrm>
          <a:prstGeom prst="rect">
            <a:avLst/>
          </a:prstGeom>
          <a:noFill/>
          <a:ln>
            <a:miter lim="800000"/>
            <a:headEnd/>
            <a:tailEnd/>
          </a:ln>
        </p:spPr>
        <p:txBody>
          <a:bodyPr/>
          <a:lstStyle/>
          <a:p>
            <a:pPr marL="495300" indent="-495300">
              <a:buNone/>
            </a:pPr>
            <a:r>
              <a:rPr lang="en-GB" sz="2200" dirty="0">
                <a:solidFill>
                  <a:srgbClr val="260672"/>
                </a:solidFill>
                <a:latin typeface="Street Corner" pitchFamily="2" charset="0"/>
              </a:rPr>
              <a:t>A comprehensive mental health strategy will create an open</a:t>
            </a:r>
          </a:p>
          <a:p>
            <a:pPr marL="495300" indent="-495300">
              <a:buNone/>
            </a:pPr>
            <a:r>
              <a:rPr lang="en-GB" sz="2200" dirty="0">
                <a:solidFill>
                  <a:srgbClr val="260672"/>
                </a:solidFill>
                <a:latin typeface="Street Corner" pitchFamily="2" charset="0"/>
              </a:rPr>
              <a:t>and supportive working environment</a:t>
            </a:r>
          </a:p>
          <a:p>
            <a:pPr marL="495300" indent="-495300">
              <a:buNone/>
            </a:pPr>
            <a:endParaRPr lang="en-GB" sz="2200" dirty="0">
              <a:solidFill>
                <a:srgbClr val="260672"/>
              </a:solidFill>
              <a:latin typeface="Street Corner" pitchFamily="2" charset="0"/>
            </a:endParaRPr>
          </a:p>
          <a:p>
            <a:pPr marL="495300" indent="-495300">
              <a:buNone/>
            </a:pPr>
            <a:r>
              <a:rPr lang="en-GB" sz="2200" dirty="0">
                <a:solidFill>
                  <a:srgbClr val="260672"/>
                </a:solidFill>
                <a:latin typeface="Street Corner" pitchFamily="2" charset="0"/>
              </a:rPr>
              <a:t>Three-pronged approach</a:t>
            </a:r>
          </a:p>
          <a:p>
            <a:pPr marL="495300" indent="-495300">
              <a:buFontTx/>
              <a:buAutoNum type="arabicPeriod"/>
            </a:pPr>
            <a:r>
              <a:rPr lang="en-GB" sz="2200" dirty="0">
                <a:solidFill>
                  <a:srgbClr val="260672"/>
                </a:solidFill>
                <a:latin typeface="Street Corner" pitchFamily="2" charset="0"/>
              </a:rPr>
              <a:t>Promote wellbeing</a:t>
            </a:r>
          </a:p>
          <a:p>
            <a:pPr marL="495300" indent="-495300">
              <a:buFontTx/>
              <a:buAutoNum type="arabicPeriod"/>
            </a:pPr>
            <a:r>
              <a:rPr lang="en-GB" sz="2200" dirty="0">
                <a:solidFill>
                  <a:srgbClr val="260672"/>
                </a:solidFill>
                <a:latin typeface="Street Corner" pitchFamily="2" charset="0"/>
              </a:rPr>
              <a:t>Tackle work-related mental health problems</a:t>
            </a:r>
          </a:p>
          <a:p>
            <a:pPr marL="495300" indent="-495300">
              <a:buFontTx/>
              <a:buAutoNum type="arabicPeriod"/>
            </a:pPr>
            <a:r>
              <a:rPr lang="en-GB" sz="2200" dirty="0">
                <a:solidFill>
                  <a:srgbClr val="260672"/>
                </a:solidFill>
                <a:latin typeface="Street Corner" pitchFamily="2" charset="0"/>
              </a:rPr>
              <a:t>Support employees with mental health problems</a:t>
            </a:r>
          </a:p>
          <a:p>
            <a:pPr marL="495300" indent="-495300">
              <a:buNone/>
            </a:pPr>
            <a:endParaRPr lang="en-GB" sz="2200" dirty="0">
              <a:solidFill>
                <a:srgbClr val="260672"/>
              </a:solidFill>
              <a:latin typeface="Street Corner" pitchFamily="2" charset="0"/>
            </a:endParaRPr>
          </a:p>
          <a:p>
            <a:pPr marL="495300" indent="-495300"/>
            <a:endParaRPr lang="en-GB" sz="2200" dirty="0">
              <a:solidFill>
                <a:srgbClr val="260672"/>
              </a:solidFill>
              <a:latin typeface="Street Corner" pitchFamily="2" charset="0"/>
            </a:endParaRPr>
          </a:p>
          <a:p>
            <a:pPr marL="495300" indent="-495300"/>
            <a:endParaRPr lang="en-GB" sz="2200" dirty="0">
              <a:solidFill>
                <a:srgbClr val="260672"/>
              </a:solidFill>
              <a:latin typeface="Street Corner" pitchFamily="2" charset="0"/>
            </a:endParaRPr>
          </a:p>
        </p:txBody>
      </p:sp>
      <p:sp>
        <p:nvSpPr>
          <p:cNvPr id="6" name="Rectangle 5"/>
          <p:cNvSpPr>
            <a:spLocks noChangeArrowheads="1"/>
          </p:cNvSpPr>
          <p:nvPr/>
        </p:nvSpPr>
        <p:spPr bwMode="auto">
          <a:xfrm>
            <a:off x="1243201" y="4437112"/>
            <a:ext cx="6657470" cy="984250"/>
          </a:xfrm>
          <a:prstGeom prst="rect">
            <a:avLst/>
          </a:prstGeom>
          <a:noFill/>
          <a:ln w="38100">
            <a:solidFill>
              <a:srgbClr val="773399"/>
            </a:solidFill>
            <a:miter lim="800000"/>
            <a:headEnd/>
            <a:tailEnd/>
          </a:ln>
        </p:spPr>
        <p:txBody>
          <a:bodyPr wrap="square">
            <a:spAutoFit/>
          </a:bodyPr>
          <a:lstStyle/>
          <a:p>
            <a:pPr algn="ctr" eaLnBrk="0" hangingPunct="0">
              <a:spcBef>
                <a:spcPct val="20000"/>
              </a:spcBef>
            </a:pPr>
            <a:r>
              <a:rPr lang="en-GB" altLang="en-US" sz="2800" dirty="0">
                <a:solidFill>
                  <a:srgbClr val="003377"/>
                </a:solidFill>
                <a:latin typeface="Street Corner" pitchFamily="2" charset="0"/>
              </a:rPr>
              <a:t>Senior leadership across the organisation is crucial</a:t>
            </a:r>
          </a:p>
        </p:txBody>
      </p:sp>
    </p:spTree>
    <p:extLst>
      <p:ext uri="{BB962C8B-B14F-4D97-AF65-F5344CB8AC3E}">
        <p14:creationId xmlns:p14="http://schemas.microsoft.com/office/powerpoint/2010/main" xmlns="" val="556705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R_GCzAYPCU"/>
          <p:cNvPicPr>
            <a:picLocks noRot="1" noChangeAspect="1"/>
          </p:cNvPicPr>
          <p:nvPr>
            <a:videoFile r:link="rId1"/>
          </p:nvPr>
        </p:nvPicPr>
        <p:blipFill>
          <a:blip r:embed="rId3"/>
          <a:stretch>
            <a:fillRect/>
          </a:stretch>
        </p:blipFill>
        <p:spPr>
          <a:xfrm>
            <a:off x="313337" y="620688"/>
            <a:ext cx="8456940" cy="4757028"/>
          </a:xfrm>
          <a:prstGeom prst="rect">
            <a:avLst/>
          </a:prstGeom>
        </p:spPr>
      </p:pic>
    </p:spTree>
    <p:extLst>
      <p:ext uri="{BB962C8B-B14F-4D97-AF65-F5344CB8AC3E}">
        <p14:creationId xmlns:p14="http://schemas.microsoft.com/office/powerpoint/2010/main" xmlns="" val="34186279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200" dirty="0" smtClean="0">
                <a:solidFill>
                  <a:srgbClr val="260672"/>
                </a:solidFill>
                <a:latin typeface="KG Small Town Southern Girl" panose="02000505000000020004" pitchFamily="2" charset="0"/>
              </a:rPr>
              <a:t>We give advice and support</a:t>
            </a:r>
            <a:endParaRPr lang="en-GB" sz="5200" dirty="0">
              <a:solidFill>
                <a:srgbClr val="260672"/>
              </a:solidFill>
              <a:latin typeface="KG Small Town Southern Girl" panose="02000505000000020004" pitchFamily="2" charset="0"/>
            </a:endParaRPr>
          </a:p>
        </p:txBody>
      </p:sp>
      <p:sp>
        <p:nvSpPr>
          <p:cNvPr id="3" name="Content Placeholder 2"/>
          <p:cNvSpPr>
            <a:spLocks noGrp="1"/>
          </p:cNvSpPr>
          <p:nvPr>
            <p:ph idx="1"/>
          </p:nvPr>
        </p:nvSpPr>
        <p:spPr>
          <a:xfrm>
            <a:off x="755576" y="1340768"/>
            <a:ext cx="7886828" cy="4351564"/>
          </a:xfrm>
        </p:spPr>
        <p:txBody>
          <a:bodyPr/>
          <a:lstStyle/>
          <a:p>
            <a:pPr marL="0" indent="0" eaLnBrk="1" hangingPunct="1">
              <a:lnSpc>
                <a:spcPct val="90000"/>
              </a:lnSpc>
              <a:spcBef>
                <a:spcPct val="50000"/>
              </a:spcBef>
              <a:spcAft>
                <a:spcPct val="20000"/>
              </a:spcAft>
              <a:buNone/>
            </a:pPr>
            <a:r>
              <a:rPr lang="en-GB" altLang="en-US" sz="3200" dirty="0">
                <a:solidFill>
                  <a:srgbClr val="003377"/>
                </a:solidFill>
                <a:latin typeface="Street Corner" panose="02000400000000000000" pitchFamily="2" charset="0"/>
                <a:cs typeface="Tahoma" panose="020B0604030504040204" pitchFamily="34" charset="0"/>
              </a:rPr>
              <a:t>Through our network of </a:t>
            </a:r>
            <a:r>
              <a:rPr lang="en-GB" altLang="en-US" sz="3200" dirty="0" smtClean="0">
                <a:solidFill>
                  <a:srgbClr val="003377"/>
                </a:solidFill>
                <a:latin typeface="Street Corner" panose="02000400000000000000" pitchFamily="2" charset="0"/>
                <a:cs typeface="Tahoma" panose="020B0604030504040204" pitchFamily="34" charset="0"/>
              </a:rPr>
              <a:t>over 140 local </a:t>
            </a:r>
            <a:r>
              <a:rPr lang="en-GB" altLang="en-US" sz="3200" dirty="0">
                <a:solidFill>
                  <a:srgbClr val="003377"/>
                </a:solidFill>
                <a:latin typeface="Street Corner" panose="02000400000000000000" pitchFamily="2" charset="0"/>
                <a:cs typeface="Tahoma" panose="020B0604030504040204" pitchFamily="34" charset="0"/>
              </a:rPr>
              <a:t>services, we reach over </a:t>
            </a:r>
            <a:r>
              <a:rPr lang="en-GB" altLang="en-US" sz="3200" dirty="0" smtClean="0">
                <a:solidFill>
                  <a:srgbClr val="003377"/>
                </a:solidFill>
                <a:latin typeface="Street Corner" panose="02000400000000000000" pitchFamily="2" charset="0"/>
                <a:cs typeface="Tahoma" panose="020B0604030504040204" pitchFamily="34" charset="0"/>
              </a:rPr>
              <a:t>400,000 </a:t>
            </a:r>
            <a:r>
              <a:rPr lang="en-GB" altLang="en-US" sz="3200" dirty="0">
                <a:solidFill>
                  <a:srgbClr val="003377"/>
                </a:solidFill>
                <a:latin typeface="Street Corner" panose="02000400000000000000" pitchFamily="2" charset="0"/>
                <a:cs typeface="Tahoma" panose="020B0604030504040204" pitchFamily="34" charset="0"/>
              </a:rPr>
              <a:t>people each year</a:t>
            </a:r>
          </a:p>
          <a:p>
            <a:pPr marL="0" indent="0" eaLnBrk="1" hangingPunct="1">
              <a:buNone/>
            </a:pPr>
            <a:r>
              <a:rPr lang="en-GB" altLang="en-US" sz="3200" dirty="0">
                <a:solidFill>
                  <a:srgbClr val="003377"/>
                </a:solidFill>
                <a:latin typeface="Street Corner" panose="02000400000000000000" pitchFamily="2" charset="0"/>
                <a:cs typeface="Tahoma" panose="020B0604030504040204" pitchFamily="34" charset="0"/>
              </a:rPr>
              <a:t>We offer:	</a:t>
            </a:r>
          </a:p>
          <a:p>
            <a:pPr eaLnBrk="1" hangingPunct="1">
              <a:buFontTx/>
              <a:buNone/>
            </a:pPr>
            <a:endParaRPr lang="en-GB" altLang="en-US" sz="3200" dirty="0">
              <a:latin typeface="Street Corner" panose="02000400000000000000" pitchFamily="2" charset="0"/>
              <a:cs typeface="Tahoma" panose="020B0604030504040204" pitchFamily="34" charset="0"/>
            </a:endParaRPr>
          </a:p>
          <a:p>
            <a:pPr lvl="1" eaLnBrk="1" hangingPunct="1">
              <a:buFontTx/>
              <a:buNone/>
            </a:pPr>
            <a:r>
              <a:rPr lang="en-GB" altLang="en-US" sz="2600" dirty="0">
                <a:solidFill>
                  <a:srgbClr val="002060"/>
                </a:solidFill>
                <a:latin typeface="Street Corner" panose="02000400000000000000" pitchFamily="2" charset="0"/>
                <a:cs typeface="Tahoma" panose="020B0604030504040204" pitchFamily="34" charset="0"/>
              </a:rPr>
              <a:t>- Counselling		- Debt advice</a:t>
            </a:r>
          </a:p>
          <a:p>
            <a:pPr lvl="1" eaLnBrk="1" hangingPunct="1">
              <a:buFontTx/>
              <a:buNone/>
            </a:pPr>
            <a:r>
              <a:rPr lang="en-GB" altLang="en-US" sz="2600" dirty="0">
                <a:solidFill>
                  <a:srgbClr val="002060"/>
                </a:solidFill>
                <a:latin typeface="Street Corner" panose="02000400000000000000" pitchFamily="2" charset="0"/>
                <a:cs typeface="Tahoma" panose="020B0604030504040204" pitchFamily="34" charset="0"/>
              </a:rPr>
              <a:t>- Training			- Employment services</a:t>
            </a:r>
          </a:p>
          <a:p>
            <a:pPr lvl="1" eaLnBrk="1" hangingPunct="1">
              <a:buFontTx/>
              <a:buNone/>
            </a:pPr>
            <a:r>
              <a:rPr lang="en-GB" altLang="en-US" sz="2600" dirty="0">
                <a:solidFill>
                  <a:srgbClr val="002060"/>
                </a:solidFill>
                <a:latin typeface="Street Corner" panose="02000400000000000000" pitchFamily="2" charset="0"/>
                <a:cs typeface="Tahoma" panose="020B0604030504040204" pitchFamily="34" charset="0"/>
              </a:rPr>
              <a:t>- Supported housing	- Advocacy</a:t>
            </a:r>
          </a:p>
          <a:p>
            <a:pPr lvl="1" eaLnBrk="1" hangingPunct="1">
              <a:buFontTx/>
              <a:buNone/>
            </a:pPr>
            <a:r>
              <a:rPr lang="en-GB" altLang="en-US" sz="2600" dirty="0">
                <a:solidFill>
                  <a:srgbClr val="002060"/>
                </a:solidFill>
                <a:latin typeface="Street Corner" panose="02000400000000000000" pitchFamily="2" charset="0"/>
                <a:cs typeface="Tahoma" panose="020B0604030504040204" pitchFamily="34" charset="0"/>
              </a:rPr>
              <a:t>- Art therapy		- </a:t>
            </a:r>
            <a:r>
              <a:rPr lang="en-GB" altLang="en-US" sz="2600" dirty="0" err="1">
                <a:solidFill>
                  <a:srgbClr val="002060"/>
                </a:solidFill>
                <a:latin typeface="Street Corner" panose="02000400000000000000" pitchFamily="2" charset="0"/>
                <a:cs typeface="Tahoma" panose="020B0604030504040204" pitchFamily="34" charset="0"/>
              </a:rPr>
              <a:t>Ecotherapy</a:t>
            </a:r>
            <a:endParaRPr lang="en-GB" altLang="en-US" sz="2600" dirty="0">
              <a:solidFill>
                <a:srgbClr val="002060"/>
              </a:solidFill>
              <a:latin typeface="Street Corner" panose="02000400000000000000" pitchFamily="2" charset="0"/>
              <a:cs typeface="Tahoma" panose="020B0604030504040204" pitchFamily="34" charset="0"/>
            </a:endParaRPr>
          </a:p>
        </p:txBody>
      </p:sp>
    </p:spTree>
    <p:extLst>
      <p:ext uri="{BB962C8B-B14F-4D97-AF65-F5344CB8AC3E}">
        <p14:creationId xmlns:p14="http://schemas.microsoft.com/office/powerpoint/2010/main" xmlns="" val="31092401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Promote wellbeing</a:t>
            </a:r>
          </a:p>
        </p:txBody>
      </p:sp>
      <p:sp>
        <p:nvSpPr>
          <p:cNvPr id="37891" name="Content Placeholder 2"/>
          <p:cNvSpPr>
            <a:spLocks noGrp="1"/>
          </p:cNvSpPr>
          <p:nvPr>
            <p:ph idx="4294967295"/>
          </p:nvPr>
        </p:nvSpPr>
        <p:spPr bwMode="auto">
          <a:xfrm>
            <a:off x="628650" y="1340768"/>
            <a:ext cx="7886700" cy="4351338"/>
          </a:xfrm>
          <a:prstGeom prst="rect">
            <a:avLst/>
          </a:prstGeom>
          <a:noFill/>
          <a:ln>
            <a:miter lim="800000"/>
            <a:headEnd/>
            <a:tailEnd/>
          </a:ln>
        </p:spPr>
        <p:txBody>
          <a:bodyPr/>
          <a:lstStyle/>
          <a:p>
            <a:pPr>
              <a:spcAft>
                <a:spcPts val="600"/>
              </a:spcAft>
            </a:pPr>
            <a:r>
              <a:rPr lang="en-GB" sz="2200" dirty="0" smtClean="0">
                <a:solidFill>
                  <a:srgbClr val="260672"/>
                </a:solidFill>
                <a:latin typeface="Street Corner" pitchFamily="2" charset="0"/>
              </a:rPr>
              <a:t>Get mental health on the agenda and build mental health literacy</a:t>
            </a:r>
          </a:p>
          <a:p>
            <a:pPr>
              <a:spcAft>
                <a:spcPts val="600"/>
              </a:spcAft>
            </a:pPr>
            <a:r>
              <a:rPr lang="en-GB" sz="2200" dirty="0">
                <a:solidFill>
                  <a:srgbClr val="260672"/>
                </a:solidFill>
                <a:latin typeface="Street Corner" pitchFamily="2" charset="0"/>
              </a:rPr>
              <a:t>Strong leadership – positive, open and clear culture which values staff</a:t>
            </a:r>
          </a:p>
          <a:p>
            <a:pPr>
              <a:spcAft>
                <a:spcPts val="600"/>
              </a:spcAft>
            </a:pPr>
            <a:r>
              <a:rPr lang="en-GB" sz="2200" dirty="0" smtClean="0">
                <a:solidFill>
                  <a:srgbClr val="260672"/>
                </a:solidFill>
                <a:latin typeface="Street Corner" pitchFamily="2" charset="0"/>
              </a:rPr>
              <a:t>Support flexible working where possible</a:t>
            </a:r>
          </a:p>
          <a:p>
            <a:pPr>
              <a:spcAft>
                <a:spcPts val="600"/>
              </a:spcAft>
            </a:pPr>
            <a:r>
              <a:rPr lang="en-GB" sz="2200" dirty="0">
                <a:solidFill>
                  <a:srgbClr val="260672"/>
                </a:solidFill>
                <a:latin typeface="Street Corner" pitchFamily="2" charset="0"/>
              </a:rPr>
              <a:t>Promote open dialogue and involve staff in decision-making</a:t>
            </a:r>
          </a:p>
          <a:p>
            <a:pPr>
              <a:spcAft>
                <a:spcPts val="600"/>
              </a:spcAft>
            </a:pPr>
            <a:r>
              <a:rPr lang="en-GB" sz="2200" dirty="0" smtClean="0">
                <a:solidFill>
                  <a:srgbClr val="260672"/>
                </a:solidFill>
                <a:latin typeface="Street Corner" pitchFamily="2" charset="0"/>
              </a:rPr>
              <a:t>Invest in your staff </a:t>
            </a:r>
          </a:p>
          <a:p>
            <a:pPr>
              <a:spcAft>
                <a:spcPts val="600"/>
              </a:spcAft>
            </a:pPr>
            <a:r>
              <a:rPr lang="en-GB" sz="2200" dirty="0">
                <a:solidFill>
                  <a:srgbClr val="260672"/>
                </a:solidFill>
                <a:latin typeface="Street Corner" pitchFamily="2" charset="0"/>
              </a:rPr>
              <a:t>Promote physical and social activities</a:t>
            </a:r>
          </a:p>
          <a:p>
            <a:pPr>
              <a:spcAft>
                <a:spcPts val="600"/>
              </a:spcAft>
            </a:pPr>
            <a:r>
              <a:rPr lang="en-GB" sz="2200" dirty="0">
                <a:solidFill>
                  <a:srgbClr val="260672"/>
                </a:solidFill>
                <a:latin typeface="Street Corner" pitchFamily="2" charset="0"/>
              </a:rPr>
              <a:t>Encourage peer support and buddy systems</a:t>
            </a:r>
          </a:p>
        </p:txBody>
      </p:sp>
    </p:spTree>
    <p:extLst>
      <p:ext uri="{BB962C8B-B14F-4D97-AF65-F5344CB8AC3E}">
        <p14:creationId xmlns:p14="http://schemas.microsoft.com/office/powerpoint/2010/main" xmlns="" val="8845250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Tackling the causes</a:t>
            </a:r>
          </a:p>
        </p:txBody>
      </p:sp>
      <p:sp>
        <p:nvSpPr>
          <p:cNvPr id="41987" name="Content Placeholder 2"/>
          <p:cNvSpPr>
            <a:spLocks noGrp="1"/>
          </p:cNvSpPr>
          <p:nvPr>
            <p:ph idx="4294967295"/>
          </p:nvPr>
        </p:nvSpPr>
        <p:spPr bwMode="auto">
          <a:xfrm>
            <a:off x="628650" y="1556792"/>
            <a:ext cx="7886700" cy="4351338"/>
          </a:xfrm>
          <a:prstGeom prst="rect">
            <a:avLst/>
          </a:prstGeom>
          <a:noFill/>
          <a:ln>
            <a:miter lim="800000"/>
            <a:headEnd/>
            <a:tailEnd/>
          </a:ln>
        </p:spPr>
        <p:txBody>
          <a:bodyPr/>
          <a:lstStyle/>
          <a:p>
            <a:pPr>
              <a:spcAft>
                <a:spcPts val="400"/>
              </a:spcAft>
            </a:pPr>
            <a:r>
              <a:rPr lang="en-GB" sz="2200" dirty="0" smtClean="0">
                <a:solidFill>
                  <a:srgbClr val="260672"/>
                </a:solidFill>
                <a:latin typeface="Street Corner" pitchFamily="2" charset="0"/>
              </a:rPr>
              <a:t>Routinely take stock of organisation’s mental health and wellbeing</a:t>
            </a:r>
          </a:p>
          <a:p>
            <a:pPr lvl="1">
              <a:spcAft>
                <a:spcPts val="400"/>
              </a:spcAft>
            </a:pPr>
            <a:r>
              <a:rPr lang="en-GB" sz="2000" dirty="0" smtClean="0">
                <a:solidFill>
                  <a:srgbClr val="260672"/>
                </a:solidFill>
                <a:latin typeface="Street Corner" pitchFamily="2" charset="0"/>
              </a:rPr>
              <a:t>Organisational level</a:t>
            </a:r>
          </a:p>
          <a:p>
            <a:pPr lvl="1">
              <a:spcAft>
                <a:spcPts val="400"/>
              </a:spcAft>
            </a:pPr>
            <a:r>
              <a:rPr lang="en-GB" sz="2000" dirty="0" smtClean="0">
                <a:solidFill>
                  <a:srgbClr val="260672"/>
                </a:solidFill>
                <a:latin typeface="Street Corner" pitchFamily="2" charset="0"/>
              </a:rPr>
              <a:t>Team level</a:t>
            </a:r>
          </a:p>
          <a:p>
            <a:pPr lvl="1">
              <a:spcAft>
                <a:spcPts val="400"/>
              </a:spcAft>
            </a:pPr>
            <a:r>
              <a:rPr lang="en-GB" sz="2000" dirty="0" smtClean="0">
                <a:solidFill>
                  <a:srgbClr val="260672"/>
                </a:solidFill>
                <a:latin typeface="Street Corner" pitchFamily="2" charset="0"/>
              </a:rPr>
              <a:t>Individual level</a:t>
            </a:r>
          </a:p>
          <a:p>
            <a:pPr>
              <a:spcAft>
                <a:spcPts val="400"/>
              </a:spcAft>
            </a:pPr>
            <a:r>
              <a:rPr lang="en-GB" sz="2200" dirty="0" smtClean="0">
                <a:solidFill>
                  <a:srgbClr val="260672"/>
                </a:solidFill>
                <a:latin typeface="Street Corner" pitchFamily="2" charset="0"/>
              </a:rPr>
              <a:t>Ensure line managers are supported and confident on mental health</a:t>
            </a:r>
          </a:p>
          <a:p>
            <a:pPr>
              <a:spcAft>
                <a:spcPts val="400"/>
              </a:spcAft>
            </a:pPr>
            <a:r>
              <a:rPr lang="en-GB" sz="2200" dirty="0" smtClean="0">
                <a:solidFill>
                  <a:srgbClr val="260672"/>
                </a:solidFill>
                <a:latin typeface="Street Corner" pitchFamily="2" charset="0"/>
              </a:rPr>
              <a:t>Organise work efficiently and effectively and clearly communicate responsibilities and expectations</a:t>
            </a:r>
          </a:p>
          <a:p>
            <a:pPr>
              <a:spcAft>
                <a:spcPts val="400"/>
              </a:spcAft>
            </a:pPr>
            <a:r>
              <a:rPr lang="en-GB" sz="2200" dirty="0" smtClean="0">
                <a:solidFill>
                  <a:srgbClr val="260672"/>
                </a:solidFill>
                <a:latin typeface="Street Corner" pitchFamily="2" charset="0"/>
              </a:rPr>
              <a:t>Consider the physical environment</a:t>
            </a:r>
          </a:p>
          <a:p>
            <a:pPr>
              <a:spcAft>
                <a:spcPts val="400"/>
              </a:spcAft>
            </a:pPr>
            <a:r>
              <a:rPr lang="en-GB" sz="2200" dirty="0" smtClean="0">
                <a:solidFill>
                  <a:srgbClr val="260672"/>
                </a:solidFill>
                <a:latin typeface="Street Corner" pitchFamily="2" charset="0"/>
              </a:rPr>
              <a:t>Publicise internal and external support</a:t>
            </a:r>
          </a:p>
        </p:txBody>
      </p:sp>
    </p:spTree>
    <p:extLst>
      <p:ext uri="{BB962C8B-B14F-4D97-AF65-F5344CB8AC3E}">
        <p14:creationId xmlns:p14="http://schemas.microsoft.com/office/powerpoint/2010/main" xmlns="" val="135393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Supporting employees</a:t>
            </a:r>
          </a:p>
        </p:txBody>
      </p:sp>
      <p:sp>
        <p:nvSpPr>
          <p:cNvPr id="44035" name="Content Placeholder 2"/>
          <p:cNvSpPr>
            <a:spLocks noGrp="1"/>
          </p:cNvSpPr>
          <p:nvPr>
            <p:ph idx="4294967295"/>
          </p:nvPr>
        </p:nvSpPr>
        <p:spPr bwMode="auto">
          <a:xfrm>
            <a:off x="628650" y="1556792"/>
            <a:ext cx="7886700" cy="4351338"/>
          </a:xfrm>
          <a:prstGeom prst="rect">
            <a:avLst/>
          </a:prstGeom>
          <a:noFill/>
          <a:ln>
            <a:miter lim="800000"/>
            <a:headEnd/>
            <a:tailEnd/>
          </a:ln>
        </p:spPr>
        <p:txBody>
          <a:bodyPr/>
          <a:lstStyle/>
          <a:p>
            <a:pPr>
              <a:spcAft>
                <a:spcPts val="900"/>
              </a:spcAft>
            </a:pPr>
            <a:r>
              <a:rPr lang="en-GB" sz="2200" dirty="0" smtClean="0">
                <a:solidFill>
                  <a:srgbClr val="260672"/>
                </a:solidFill>
                <a:latin typeface="Street Corner" pitchFamily="2" charset="0"/>
              </a:rPr>
              <a:t>Develop tailored support for individuals when needed. A useful tool is developing an Action Plan that covers:</a:t>
            </a:r>
          </a:p>
          <a:p>
            <a:pPr marL="742950" lvl="1" indent="-285750">
              <a:spcAft>
                <a:spcPts val="900"/>
              </a:spcAft>
            </a:pPr>
            <a:r>
              <a:rPr lang="en-GB" sz="2200" dirty="0" smtClean="0">
                <a:solidFill>
                  <a:srgbClr val="260672"/>
                </a:solidFill>
                <a:latin typeface="Street Corner" pitchFamily="2" charset="0"/>
              </a:rPr>
              <a:t>What keeps you well at work</a:t>
            </a:r>
          </a:p>
          <a:p>
            <a:pPr marL="742950" lvl="1" indent="-285750">
              <a:spcAft>
                <a:spcPts val="900"/>
              </a:spcAft>
            </a:pPr>
            <a:r>
              <a:rPr lang="en-GB" sz="2200" dirty="0" smtClean="0">
                <a:solidFill>
                  <a:srgbClr val="260672"/>
                </a:solidFill>
                <a:latin typeface="Street Corner" pitchFamily="2" charset="0"/>
              </a:rPr>
              <a:t>Workplace triggers and early warning signs</a:t>
            </a:r>
          </a:p>
          <a:p>
            <a:pPr marL="742950" lvl="1" indent="-285750">
              <a:spcAft>
                <a:spcPts val="900"/>
              </a:spcAft>
            </a:pPr>
            <a:r>
              <a:rPr lang="en-GB" sz="2200" dirty="0" smtClean="0">
                <a:solidFill>
                  <a:srgbClr val="260672"/>
                </a:solidFill>
                <a:latin typeface="Street Corner" pitchFamily="2" charset="0"/>
              </a:rPr>
              <a:t>Impact of mental health problem on performance</a:t>
            </a:r>
          </a:p>
          <a:p>
            <a:pPr marL="742950" lvl="1" indent="-285750">
              <a:spcAft>
                <a:spcPts val="900"/>
              </a:spcAft>
            </a:pPr>
            <a:r>
              <a:rPr lang="en-GB" sz="2200" dirty="0" smtClean="0">
                <a:solidFill>
                  <a:srgbClr val="260672"/>
                </a:solidFill>
                <a:latin typeface="Street Corner" pitchFamily="2" charset="0"/>
              </a:rPr>
              <a:t>Steps for the line manager to take </a:t>
            </a:r>
          </a:p>
          <a:p>
            <a:pPr marL="742950" lvl="1" indent="-285750">
              <a:spcAft>
                <a:spcPts val="900"/>
              </a:spcAft>
            </a:pPr>
            <a:r>
              <a:rPr lang="en-GB" sz="2200" dirty="0" smtClean="0">
                <a:solidFill>
                  <a:srgbClr val="260672"/>
                </a:solidFill>
                <a:latin typeface="Street Corner" pitchFamily="2" charset="0"/>
              </a:rPr>
              <a:t>Steps for the individual to take</a:t>
            </a:r>
          </a:p>
          <a:p>
            <a:pPr>
              <a:spcAft>
                <a:spcPts val="900"/>
              </a:spcAft>
            </a:pPr>
            <a:r>
              <a:rPr lang="en-GB" sz="2200" dirty="0" smtClean="0">
                <a:solidFill>
                  <a:srgbClr val="260672"/>
                </a:solidFill>
                <a:latin typeface="Street Corner" pitchFamily="2" charset="0"/>
              </a:rPr>
              <a:t>Put in place support measures and workplace adjustments </a:t>
            </a:r>
          </a:p>
        </p:txBody>
      </p:sp>
    </p:spTree>
    <p:extLst>
      <p:ext uri="{BB962C8B-B14F-4D97-AF65-F5344CB8AC3E}">
        <p14:creationId xmlns:p14="http://schemas.microsoft.com/office/powerpoint/2010/main" xmlns="" val="3977360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827584" y="116632"/>
            <a:ext cx="7886700" cy="1325563"/>
          </a:xfrm>
          <a:prstGeom prst="rect">
            <a:avLst/>
          </a:prstGeom>
          <a:noFill/>
          <a:ln>
            <a:miter lim="800000"/>
            <a:headEnd/>
            <a:tailEnd/>
          </a:ln>
        </p:spPr>
        <p:txBody>
          <a:bodyPr/>
          <a:lstStyle/>
          <a:p>
            <a:r>
              <a:rPr lang="en-GB" sz="4800" dirty="0" smtClean="0">
                <a:solidFill>
                  <a:srgbClr val="260672"/>
                </a:solidFill>
                <a:latin typeface="KG Small Town Southern Girl" pitchFamily="2" charset="0"/>
              </a:rPr>
              <a:t>What can you do for your team?</a:t>
            </a:r>
          </a:p>
        </p:txBody>
      </p:sp>
      <p:sp>
        <p:nvSpPr>
          <p:cNvPr id="4" name="Rectangle 5"/>
          <p:cNvSpPr>
            <a:spLocks noGrp="1" noChangeArrowheads="1"/>
          </p:cNvSpPr>
          <p:nvPr>
            <p:ph idx="4294967295"/>
          </p:nvPr>
        </p:nvSpPr>
        <p:spPr bwMode="auto">
          <a:xfrm>
            <a:off x="636689" y="1268760"/>
            <a:ext cx="7886700" cy="4351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14350" indent="-514350" fontAlgn="base">
              <a:lnSpc>
                <a:spcPct val="150000"/>
              </a:lnSpc>
              <a:spcBef>
                <a:spcPct val="20000"/>
              </a:spcBef>
              <a:spcAft>
                <a:spcPct val="0"/>
              </a:spcAft>
              <a:buClr>
                <a:schemeClr val="accent6"/>
              </a:buClr>
              <a:buFont typeface="+mj-lt"/>
              <a:buAutoNum type="arabicPeriod"/>
            </a:pPr>
            <a:r>
              <a:rPr lang="en-GB" sz="2000" dirty="0">
                <a:solidFill>
                  <a:srgbClr val="260672"/>
                </a:solidFill>
                <a:latin typeface="Street Corner" panose="02000400000000000000" pitchFamily="2" charset="0"/>
              </a:rPr>
              <a:t>Lead by </a:t>
            </a:r>
            <a:r>
              <a:rPr lang="en-GB" sz="2000" dirty="0" smtClean="0">
                <a:solidFill>
                  <a:srgbClr val="260672"/>
                </a:solidFill>
                <a:latin typeface="Street Corner" panose="02000400000000000000" pitchFamily="2" charset="0"/>
              </a:rPr>
              <a:t>example</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Font typeface="+mj-lt"/>
              <a:buAutoNum type="arabicPeriod"/>
            </a:pPr>
            <a:r>
              <a:rPr lang="en-GB" sz="2000" dirty="0">
                <a:solidFill>
                  <a:srgbClr val="260672"/>
                </a:solidFill>
                <a:latin typeface="Street Corner" panose="02000400000000000000" pitchFamily="2" charset="0"/>
              </a:rPr>
              <a:t>Build your confidence on mental </a:t>
            </a:r>
            <a:r>
              <a:rPr lang="en-GB" sz="2000" dirty="0" smtClean="0">
                <a:solidFill>
                  <a:srgbClr val="260672"/>
                </a:solidFill>
                <a:latin typeface="Street Corner" panose="02000400000000000000" pitchFamily="2" charset="0"/>
              </a:rPr>
              <a:t>health</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Font typeface="+mj-lt"/>
              <a:buAutoNum type="arabicPeriod"/>
            </a:pPr>
            <a:r>
              <a:rPr lang="en-GB" sz="2000" dirty="0">
                <a:solidFill>
                  <a:srgbClr val="260672"/>
                </a:solidFill>
                <a:latin typeface="Street Corner" panose="02000400000000000000" pitchFamily="2" charset="0"/>
              </a:rPr>
              <a:t>Normalise mental </a:t>
            </a:r>
            <a:r>
              <a:rPr lang="en-GB" sz="2000" dirty="0" smtClean="0">
                <a:solidFill>
                  <a:srgbClr val="260672"/>
                </a:solidFill>
                <a:latin typeface="Street Corner" panose="02000400000000000000" pitchFamily="2" charset="0"/>
              </a:rPr>
              <a:t>health</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Font typeface="+mj-lt"/>
              <a:buAutoNum type="arabicPeriod"/>
            </a:pPr>
            <a:r>
              <a:rPr lang="en-GB" sz="2000" dirty="0">
                <a:solidFill>
                  <a:srgbClr val="260672"/>
                </a:solidFill>
                <a:latin typeface="Street Corner" panose="02000400000000000000" pitchFamily="2" charset="0"/>
              </a:rPr>
              <a:t>Take </a:t>
            </a:r>
            <a:r>
              <a:rPr lang="en-GB" sz="2000" dirty="0" smtClean="0">
                <a:solidFill>
                  <a:srgbClr val="260672"/>
                </a:solidFill>
                <a:latin typeface="Street Corner" panose="02000400000000000000" pitchFamily="2" charset="0"/>
              </a:rPr>
              <a:t>stock</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Font typeface="+mj-lt"/>
              <a:buAutoNum type="arabicPeriod"/>
            </a:pPr>
            <a:r>
              <a:rPr lang="en-GB" sz="2000" dirty="0">
                <a:solidFill>
                  <a:srgbClr val="260672"/>
                </a:solidFill>
                <a:latin typeface="Street Corner" panose="02000400000000000000" pitchFamily="2" charset="0"/>
              </a:rPr>
              <a:t>Be available to your </a:t>
            </a:r>
            <a:r>
              <a:rPr lang="en-GB" sz="2000" dirty="0" smtClean="0">
                <a:solidFill>
                  <a:srgbClr val="260672"/>
                </a:solidFill>
                <a:latin typeface="Street Corner" panose="02000400000000000000" pitchFamily="2" charset="0"/>
              </a:rPr>
              <a:t>staff</a:t>
            </a:r>
          </a:p>
          <a:p>
            <a:pPr marL="514350" indent="-514350" fontAlgn="base">
              <a:lnSpc>
                <a:spcPct val="150000"/>
              </a:lnSpc>
              <a:spcBef>
                <a:spcPct val="20000"/>
              </a:spcBef>
              <a:spcAft>
                <a:spcPct val="0"/>
              </a:spcAft>
              <a:buClr>
                <a:schemeClr val="accent6"/>
              </a:buClr>
              <a:buAutoNum type="arabicPeriod" startAt="6"/>
            </a:pPr>
            <a:r>
              <a:rPr lang="en-GB" sz="2000" dirty="0">
                <a:solidFill>
                  <a:srgbClr val="260672"/>
                </a:solidFill>
                <a:latin typeface="Street Corner" panose="02000400000000000000" pitchFamily="2" charset="0"/>
              </a:rPr>
              <a:t>Treat people as individuals and don’t </a:t>
            </a:r>
            <a:r>
              <a:rPr lang="en-GB" sz="2000" dirty="0" smtClean="0">
                <a:solidFill>
                  <a:srgbClr val="260672"/>
                </a:solidFill>
                <a:latin typeface="Street Corner" panose="02000400000000000000" pitchFamily="2" charset="0"/>
              </a:rPr>
              <a:t>judge</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AutoNum type="arabicPeriod" startAt="6"/>
            </a:pPr>
            <a:r>
              <a:rPr lang="en-GB" sz="2000" dirty="0">
                <a:solidFill>
                  <a:srgbClr val="260672"/>
                </a:solidFill>
                <a:latin typeface="Street Corner" panose="02000400000000000000" pitchFamily="2" charset="0"/>
              </a:rPr>
              <a:t>Embed employee </a:t>
            </a:r>
            <a:r>
              <a:rPr lang="en-GB" sz="2000" dirty="0" smtClean="0">
                <a:solidFill>
                  <a:srgbClr val="260672"/>
                </a:solidFill>
                <a:latin typeface="Street Corner" panose="02000400000000000000" pitchFamily="2" charset="0"/>
              </a:rPr>
              <a:t>engagement</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AutoNum type="arabicPeriod" startAt="6"/>
            </a:pPr>
            <a:r>
              <a:rPr lang="en-GB" sz="2000" dirty="0">
                <a:solidFill>
                  <a:srgbClr val="260672"/>
                </a:solidFill>
                <a:latin typeface="Street Corner" panose="02000400000000000000" pitchFamily="2" charset="0"/>
              </a:rPr>
              <a:t>Create opportunities for coaching, learning and </a:t>
            </a:r>
            <a:r>
              <a:rPr lang="en-GB" sz="2000" dirty="0" smtClean="0">
                <a:solidFill>
                  <a:srgbClr val="260672"/>
                </a:solidFill>
                <a:latin typeface="Street Corner" panose="02000400000000000000" pitchFamily="2" charset="0"/>
              </a:rPr>
              <a:t>development</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AutoNum type="arabicPeriod" startAt="6"/>
            </a:pPr>
            <a:r>
              <a:rPr lang="en-GB" sz="2000" dirty="0">
                <a:solidFill>
                  <a:srgbClr val="260672"/>
                </a:solidFill>
                <a:latin typeface="Street Corner" panose="02000400000000000000" pitchFamily="2" charset="0"/>
              </a:rPr>
              <a:t>Promote positive work </a:t>
            </a:r>
            <a:r>
              <a:rPr lang="en-GB" sz="2000" dirty="0" smtClean="0">
                <a:solidFill>
                  <a:srgbClr val="260672"/>
                </a:solidFill>
                <a:latin typeface="Street Corner" panose="02000400000000000000" pitchFamily="2" charset="0"/>
              </a:rPr>
              <a:t>relationships</a:t>
            </a:r>
            <a:endParaRPr lang="en-GB" sz="2000" dirty="0">
              <a:solidFill>
                <a:srgbClr val="260672"/>
              </a:solidFill>
              <a:latin typeface="Street Corner" panose="02000400000000000000" pitchFamily="2" charset="0"/>
            </a:endParaRPr>
          </a:p>
          <a:p>
            <a:pPr marL="514350" indent="-514350" fontAlgn="base">
              <a:lnSpc>
                <a:spcPct val="150000"/>
              </a:lnSpc>
              <a:spcBef>
                <a:spcPct val="20000"/>
              </a:spcBef>
              <a:spcAft>
                <a:spcPct val="0"/>
              </a:spcAft>
              <a:buClr>
                <a:schemeClr val="accent6"/>
              </a:buClr>
              <a:buAutoNum type="arabicPeriod" startAt="6"/>
            </a:pPr>
            <a:r>
              <a:rPr lang="en-GB" sz="2000" dirty="0">
                <a:solidFill>
                  <a:srgbClr val="260672"/>
                </a:solidFill>
                <a:latin typeface="Street Corner" panose="02000400000000000000" pitchFamily="2" charset="0"/>
              </a:rPr>
              <a:t>Raise awareness</a:t>
            </a:r>
          </a:p>
          <a:p>
            <a:pPr marL="0" indent="0" fontAlgn="base">
              <a:spcBef>
                <a:spcPct val="20000"/>
              </a:spcBef>
              <a:spcAft>
                <a:spcPct val="0"/>
              </a:spcAft>
              <a:buClr>
                <a:schemeClr val="accent6"/>
              </a:buClr>
            </a:pPr>
            <a:endParaRPr lang="en-GB" sz="2667" dirty="0">
              <a:solidFill>
                <a:srgbClr val="260672"/>
              </a:solidFill>
              <a:latin typeface="Street Corner" panose="02000400000000000000" pitchFamily="2" charset="0"/>
            </a:endParaRPr>
          </a:p>
          <a:p>
            <a:pPr marL="0" indent="0">
              <a:spcBef>
                <a:spcPct val="20000"/>
              </a:spcBef>
              <a:buClr>
                <a:srgbClr val="CC0066"/>
              </a:buClr>
            </a:pP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5663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577" y="-31164"/>
            <a:ext cx="10333745" cy="6889163"/>
          </a:xfrm>
          <a:prstGeom prst="rect">
            <a:avLst/>
          </a:prstGeom>
        </p:spPr>
      </p:pic>
      <p:sp>
        <p:nvSpPr>
          <p:cNvPr id="7" name="Rounded Rectangle 6"/>
          <p:cNvSpPr/>
          <p:nvPr/>
        </p:nvSpPr>
        <p:spPr bwMode="auto">
          <a:xfrm>
            <a:off x="378272" y="4645005"/>
            <a:ext cx="6264696" cy="1600438"/>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r>
              <a:rPr lang="en-GB" sz="4400" dirty="0" smtClean="0">
                <a:solidFill>
                  <a:srgbClr val="003377"/>
                </a:solidFill>
                <a:latin typeface="KG Small Town Southern Girl" panose="02000505000000020004" pitchFamily="2" charset="0"/>
              </a:rPr>
              <a:t>How do I know if someone needs support?</a:t>
            </a:r>
            <a:endParaRPr lang="en-GB" sz="4400" dirty="0">
              <a:solidFill>
                <a:srgbClr val="003377"/>
              </a:solidFill>
            </a:endParaRPr>
          </a:p>
        </p:txBody>
      </p:sp>
    </p:spTree>
    <p:extLst>
      <p:ext uri="{BB962C8B-B14F-4D97-AF65-F5344CB8AC3E}">
        <p14:creationId xmlns:p14="http://schemas.microsoft.com/office/powerpoint/2010/main" xmlns="" val="4945538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6000" dirty="0" smtClean="0">
                <a:solidFill>
                  <a:srgbClr val="260672"/>
                </a:solidFill>
                <a:latin typeface="KG Small Town Southern Girl" pitchFamily="2" charset="0"/>
              </a:rPr>
              <a:t>Potential indicators</a:t>
            </a:r>
          </a:p>
        </p:txBody>
      </p:sp>
      <p:sp>
        <p:nvSpPr>
          <p:cNvPr id="44035" name="Content Placeholder 2"/>
          <p:cNvSpPr>
            <a:spLocks noGrp="1"/>
          </p:cNvSpPr>
          <p:nvPr>
            <p:ph idx="4294967295"/>
          </p:nvPr>
        </p:nvSpPr>
        <p:spPr bwMode="auto">
          <a:xfrm>
            <a:off x="628650" y="1556792"/>
            <a:ext cx="7886700" cy="4351338"/>
          </a:xfrm>
          <a:prstGeom prst="rect">
            <a:avLst/>
          </a:prstGeom>
          <a:noFill/>
          <a:ln>
            <a:miter lim="800000"/>
            <a:headEnd/>
            <a:tailEnd/>
          </a:ln>
        </p:spPr>
        <p:txBody>
          <a:bodyPr/>
          <a:lstStyle/>
          <a:p>
            <a:pPr>
              <a:spcAft>
                <a:spcPts val="900"/>
              </a:spcAft>
            </a:pPr>
            <a:r>
              <a:rPr lang="en-GB" sz="2200" dirty="0" smtClean="0">
                <a:solidFill>
                  <a:srgbClr val="260672"/>
                </a:solidFill>
                <a:latin typeface="Street Corner" pitchFamily="2" charset="0"/>
              </a:rPr>
              <a:t>Changes </a:t>
            </a:r>
            <a:r>
              <a:rPr lang="en-GB" sz="2200" dirty="0">
                <a:solidFill>
                  <a:srgbClr val="260672"/>
                </a:solidFill>
                <a:latin typeface="Street Corner" pitchFamily="2" charset="0"/>
              </a:rPr>
              <a:t>in people’s behaviour or mood or how they interact with colleagues</a:t>
            </a:r>
          </a:p>
          <a:p>
            <a:pPr>
              <a:spcAft>
                <a:spcPts val="900"/>
              </a:spcAft>
            </a:pPr>
            <a:r>
              <a:rPr lang="en-GB" sz="2200" dirty="0" smtClean="0">
                <a:solidFill>
                  <a:srgbClr val="260672"/>
                </a:solidFill>
                <a:latin typeface="Street Corner" pitchFamily="2" charset="0"/>
              </a:rPr>
              <a:t>Changes </a:t>
            </a:r>
            <a:r>
              <a:rPr lang="en-GB" sz="2200" dirty="0">
                <a:solidFill>
                  <a:srgbClr val="260672"/>
                </a:solidFill>
                <a:latin typeface="Street Corner" pitchFamily="2" charset="0"/>
              </a:rPr>
              <a:t>in their work output, motivation levels and focus</a:t>
            </a:r>
          </a:p>
          <a:p>
            <a:pPr>
              <a:spcAft>
                <a:spcPts val="900"/>
              </a:spcAft>
            </a:pPr>
            <a:r>
              <a:rPr lang="en-GB" sz="2200" dirty="0" smtClean="0">
                <a:solidFill>
                  <a:srgbClr val="260672"/>
                </a:solidFill>
                <a:latin typeface="Street Corner" pitchFamily="2" charset="0"/>
              </a:rPr>
              <a:t>Struggling </a:t>
            </a:r>
            <a:r>
              <a:rPr lang="en-GB" sz="2200" dirty="0">
                <a:solidFill>
                  <a:srgbClr val="260672"/>
                </a:solidFill>
                <a:latin typeface="Street Corner" pitchFamily="2" charset="0"/>
              </a:rPr>
              <a:t>to make decisions, get organised and find solutions to problems</a:t>
            </a:r>
          </a:p>
          <a:p>
            <a:pPr>
              <a:spcAft>
                <a:spcPts val="900"/>
              </a:spcAft>
            </a:pPr>
            <a:r>
              <a:rPr lang="en-GB" sz="2200" dirty="0" smtClean="0">
                <a:solidFill>
                  <a:srgbClr val="260672"/>
                </a:solidFill>
                <a:latin typeface="Street Corner" pitchFamily="2" charset="0"/>
              </a:rPr>
              <a:t>Appearing </a:t>
            </a:r>
            <a:r>
              <a:rPr lang="en-GB" sz="2200" dirty="0">
                <a:solidFill>
                  <a:srgbClr val="260672"/>
                </a:solidFill>
                <a:latin typeface="Street Corner" pitchFamily="2" charset="0"/>
              </a:rPr>
              <a:t>tired, anxious or withdrawn and losing interest in activities and tasks they previously enjoyed</a:t>
            </a:r>
          </a:p>
          <a:p>
            <a:pPr>
              <a:spcAft>
                <a:spcPts val="900"/>
              </a:spcAft>
            </a:pPr>
            <a:r>
              <a:rPr lang="en-GB" sz="2200" dirty="0" smtClean="0">
                <a:solidFill>
                  <a:srgbClr val="260672"/>
                </a:solidFill>
                <a:latin typeface="Street Corner" pitchFamily="2" charset="0"/>
              </a:rPr>
              <a:t>Changes </a:t>
            </a:r>
            <a:r>
              <a:rPr lang="en-GB" sz="2200" dirty="0">
                <a:solidFill>
                  <a:srgbClr val="260672"/>
                </a:solidFill>
                <a:latin typeface="Street Corner" pitchFamily="2" charset="0"/>
              </a:rPr>
              <a:t>in eating habits or appetite </a:t>
            </a:r>
          </a:p>
          <a:p>
            <a:pPr>
              <a:spcAft>
                <a:spcPts val="900"/>
              </a:spcAft>
            </a:pPr>
            <a:r>
              <a:rPr lang="en-GB" sz="2200" dirty="0" smtClean="0">
                <a:solidFill>
                  <a:srgbClr val="260672"/>
                </a:solidFill>
                <a:latin typeface="Street Corner" pitchFamily="2" charset="0"/>
              </a:rPr>
              <a:t>Increased </a:t>
            </a:r>
            <a:r>
              <a:rPr lang="en-GB" sz="2200" dirty="0">
                <a:solidFill>
                  <a:srgbClr val="260672"/>
                </a:solidFill>
                <a:latin typeface="Street Corner" pitchFamily="2" charset="0"/>
              </a:rPr>
              <a:t>smoking </a:t>
            </a:r>
            <a:r>
              <a:rPr lang="en-GB" sz="2200" dirty="0" smtClean="0">
                <a:solidFill>
                  <a:srgbClr val="260672"/>
                </a:solidFill>
                <a:latin typeface="Street Corner" pitchFamily="2" charset="0"/>
              </a:rPr>
              <a:t>or </a:t>
            </a:r>
            <a:r>
              <a:rPr lang="en-GB" sz="2200" dirty="0">
                <a:solidFill>
                  <a:srgbClr val="260672"/>
                </a:solidFill>
                <a:latin typeface="Street Corner" pitchFamily="2" charset="0"/>
              </a:rPr>
              <a:t>drinking</a:t>
            </a:r>
          </a:p>
        </p:txBody>
      </p:sp>
    </p:spTree>
    <p:extLst>
      <p:ext uri="{BB962C8B-B14F-4D97-AF65-F5344CB8AC3E}">
        <p14:creationId xmlns:p14="http://schemas.microsoft.com/office/powerpoint/2010/main" xmlns="" val="187763907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zjbS-Nw8nc"/>
          <p:cNvPicPr>
            <a:picLocks noRot="1" noChangeAspect="1"/>
          </p:cNvPicPr>
          <p:nvPr>
            <a:videoFile r:link="rId1"/>
          </p:nvPr>
        </p:nvPicPr>
        <p:blipFill>
          <a:blip r:embed="rId3"/>
          <a:stretch>
            <a:fillRect/>
          </a:stretch>
        </p:blipFill>
        <p:spPr>
          <a:xfrm>
            <a:off x="251520" y="620688"/>
            <a:ext cx="8688965" cy="4887543"/>
          </a:xfrm>
          <a:prstGeom prst="rect">
            <a:avLst/>
          </a:prstGeom>
        </p:spPr>
      </p:pic>
    </p:spTree>
    <p:extLst>
      <p:ext uri="{BB962C8B-B14F-4D97-AF65-F5344CB8AC3E}">
        <p14:creationId xmlns:p14="http://schemas.microsoft.com/office/powerpoint/2010/main" xmlns="" val="16541289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1"/>
            <a:ext cx="9144000" cy="7201459"/>
          </a:xfrm>
          <a:prstGeom prst="rect">
            <a:avLst/>
          </a:prstGeom>
        </p:spPr>
      </p:pic>
      <p:sp>
        <p:nvSpPr>
          <p:cNvPr id="6" name="Rounded Rectangle 5"/>
          <p:cNvSpPr/>
          <p:nvPr/>
        </p:nvSpPr>
        <p:spPr bwMode="auto">
          <a:xfrm>
            <a:off x="359355" y="4797152"/>
            <a:ext cx="6264696" cy="1600438"/>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r>
              <a:rPr lang="en-GB" sz="4400" dirty="0" smtClean="0">
                <a:solidFill>
                  <a:srgbClr val="003377"/>
                </a:solidFill>
                <a:latin typeface="KG Small Town Southern Girl" panose="02000505000000020004" pitchFamily="2" charset="0"/>
              </a:rPr>
              <a:t>How to take care of your own mental health…</a:t>
            </a:r>
            <a:endParaRPr lang="en-GB" sz="4400" dirty="0">
              <a:solidFill>
                <a:srgbClr val="003377"/>
              </a:solidFill>
            </a:endParaRPr>
          </a:p>
        </p:txBody>
      </p:sp>
    </p:spTree>
    <p:extLst>
      <p:ext uri="{BB962C8B-B14F-4D97-AF65-F5344CB8AC3E}">
        <p14:creationId xmlns:p14="http://schemas.microsoft.com/office/powerpoint/2010/main" xmlns="" val="1326679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Building your resilience</a:t>
            </a:r>
          </a:p>
        </p:txBody>
      </p:sp>
      <p:sp>
        <p:nvSpPr>
          <p:cNvPr id="44035" name="Content Placeholder 2"/>
          <p:cNvSpPr>
            <a:spLocks noGrp="1"/>
          </p:cNvSpPr>
          <p:nvPr>
            <p:ph idx="4294967295"/>
          </p:nvPr>
        </p:nvSpPr>
        <p:spPr bwMode="auto">
          <a:xfrm>
            <a:off x="628650" y="1556792"/>
            <a:ext cx="4015358" cy="4351338"/>
          </a:xfrm>
          <a:prstGeom prst="rect">
            <a:avLst/>
          </a:prstGeom>
          <a:noFill/>
          <a:ln>
            <a:miter lim="800000"/>
            <a:headEnd/>
            <a:tailEnd/>
          </a:ln>
        </p:spPr>
        <p:txBody>
          <a:bodyPr/>
          <a:lstStyle/>
          <a:p>
            <a:pPr>
              <a:spcAft>
                <a:spcPts val="900"/>
              </a:spcAft>
            </a:pPr>
            <a:r>
              <a:rPr lang="en-GB" sz="2600" dirty="0" smtClean="0">
                <a:solidFill>
                  <a:srgbClr val="260672"/>
                </a:solidFill>
                <a:latin typeface="Street Corner" pitchFamily="2" charset="0"/>
              </a:rPr>
              <a:t>Do stuff to boost your wellbeing</a:t>
            </a:r>
          </a:p>
          <a:p>
            <a:pPr>
              <a:spcAft>
                <a:spcPts val="900"/>
              </a:spcAft>
            </a:pPr>
            <a:r>
              <a:rPr lang="en-GB" sz="2600" dirty="0" smtClean="0">
                <a:solidFill>
                  <a:srgbClr val="260672"/>
                </a:solidFill>
                <a:latin typeface="Street Corner" pitchFamily="2" charset="0"/>
              </a:rPr>
              <a:t>Build social connections</a:t>
            </a:r>
          </a:p>
          <a:p>
            <a:pPr>
              <a:spcAft>
                <a:spcPts val="900"/>
              </a:spcAft>
            </a:pPr>
            <a:r>
              <a:rPr lang="en-GB" sz="2600" dirty="0" smtClean="0">
                <a:solidFill>
                  <a:srgbClr val="260672"/>
                </a:solidFill>
                <a:latin typeface="Street Corner" pitchFamily="2" charset="0"/>
              </a:rPr>
              <a:t>Find ways to cope that work for you</a:t>
            </a:r>
          </a:p>
        </p:txBody>
      </p:sp>
      <p:pic>
        <p:nvPicPr>
          <p:cNvPr id="1028" name="Picture 4" descr="http://static1.squarespace.com/static/55a812f6e4b0b94e87b0792d/t/55d0fe1fe4b0c22f9be76069/1439759903904/5-ways-to-wellbeing.jpg?format=1500w"/>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353050" y="1556792"/>
            <a:ext cx="3162300" cy="4010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9562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Top tips at work</a:t>
            </a:r>
          </a:p>
        </p:txBody>
      </p:sp>
      <p:sp>
        <p:nvSpPr>
          <p:cNvPr id="46083" name="Content Placeholder 2"/>
          <p:cNvSpPr>
            <a:spLocks noGrp="1"/>
          </p:cNvSpPr>
          <p:nvPr>
            <p:ph idx="4294967295"/>
          </p:nvPr>
        </p:nvSpPr>
        <p:spPr bwMode="auto">
          <a:xfrm>
            <a:off x="628650" y="1412776"/>
            <a:ext cx="4807446" cy="4351338"/>
          </a:xfrm>
          <a:prstGeom prst="rect">
            <a:avLst/>
          </a:prstGeom>
          <a:noFill/>
          <a:ln>
            <a:miter lim="800000"/>
            <a:headEnd/>
            <a:tailEnd/>
          </a:ln>
        </p:spPr>
        <p:txBody>
          <a:bodyPr/>
          <a:lstStyle/>
          <a:p>
            <a:pPr>
              <a:spcAft>
                <a:spcPts val="400"/>
              </a:spcAft>
            </a:pPr>
            <a:r>
              <a:rPr lang="en-GB" sz="1800" dirty="0">
                <a:solidFill>
                  <a:srgbClr val="260672"/>
                </a:solidFill>
                <a:latin typeface="Street Corner" pitchFamily="2" charset="0"/>
              </a:rPr>
              <a:t>Take your lunch break and get some fresh air</a:t>
            </a:r>
          </a:p>
          <a:p>
            <a:pPr>
              <a:spcAft>
                <a:spcPts val="400"/>
              </a:spcAft>
            </a:pPr>
            <a:r>
              <a:rPr lang="en-GB" sz="1800" dirty="0">
                <a:solidFill>
                  <a:srgbClr val="260672"/>
                </a:solidFill>
                <a:latin typeface="Street Corner" pitchFamily="2" charset="0"/>
              </a:rPr>
              <a:t>Be honest if expectations are unrealistic</a:t>
            </a:r>
          </a:p>
          <a:p>
            <a:pPr>
              <a:spcAft>
                <a:spcPts val="400"/>
              </a:spcAft>
            </a:pPr>
            <a:r>
              <a:rPr lang="en-GB" sz="1800" dirty="0">
                <a:solidFill>
                  <a:srgbClr val="260672"/>
                </a:solidFill>
                <a:latin typeface="Street Corner" pitchFamily="2" charset="0"/>
              </a:rPr>
              <a:t>Make the most of supervisions and one-to-ones</a:t>
            </a:r>
          </a:p>
          <a:p>
            <a:pPr>
              <a:spcAft>
                <a:spcPts val="400"/>
              </a:spcAft>
            </a:pPr>
            <a:r>
              <a:rPr lang="en-GB" sz="1800" dirty="0">
                <a:solidFill>
                  <a:srgbClr val="260672"/>
                </a:solidFill>
                <a:latin typeface="Street Corner" pitchFamily="2" charset="0"/>
              </a:rPr>
              <a:t>Reflect on your achievements each day</a:t>
            </a:r>
          </a:p>
          <a:p>
            <a:pPr>
              <a:spcAft>
                <a:spcPts val="400"/>
              </a:spcAft>
            </a:pPr>
            <a:r>
              <a:rPr lang="en-GB" sz="1800" dirty="0">
                <a:solidFill>
                  <a:srgbClr val="260672"/>
                </a:solidFill>
                <a:latin typeface="Street Corner" pitchFamily="2" charset="0"/>
              </a:rPr>
              <a:t>Talk to colleagues, friends and </a:t>
            </a:r>
            <a:r>
              <a:rPr lang="en-GB" sz="1800" dirty="0" smtClean="0">
                <a:solidFill>
                  <a:srgbClr val="260672"/>
                </a:solidFill>
                <a:latin typeface="Street Corner" pitchFamily="2" charset="0"/>
              </a:rPr>
              <a:t>family</a:t>
            </a:r>
          </a:p>
          <a:p>
            <a:pPr>
              <a:spcAft>
                <a:spcPts val="400"/>
              </a:spcAft>
            </a:pPr>
            <a:endParaRPr lang="en-GB" sz="1800" dirty="0">
              <a:solidFill>
                <a:srgbClr val="260672"/>
              </a:solidFill>
              <a:latin typeface="Street Corner" pitchFamily="2" charset="0"/>
            </a:endParaRPr>
          </a:p>
          <a:p>
            <a:pPr marL="0" indent="0">
              <a:spcAft>
                <a:spcPts val="400"/>
              </a:spcAft>
              <a:buNone/>
            </a:pPr>
            <a:r>
              <a:rPr lang="en-GB" sz="1800" b="1" dirty="0">
                <a:solidFill>
                  <a:srgbClr val="260672"/>
                </a:solidFill>
                <a:latin typeface="Street Corner" pitchFamily="2" charset="0"/>
              </a:rPr>
              <a:t>If you are feeling overwhelmed…</a:t>
            </a:r>
          </a:p>
          <a:p>
            <a:pPr>
              <a:spcAft>
                <a:spcPts val="400"/>
              </a:spcAft>
            </a:pPr>
            <a:r>
              <a:rPr lang="en-GB" sz="1800" dirty="0">
                <a:solidFill>
                  <a:srgbClr val="260672"/>
                </a:solidFill>
                <a:latin typeface="Street Corner" pitchFamily="2" charset="0"/>
              </a:rPr>
              <a:t>Learn some relaxation techniques</a:t>
            </a:r>
          </a:p>
          <a:p>
            <a:pPr>
              <a:spcAft>
                <a:spcPts val="400"/>
              </a:spcAft>
            </a:pPr>
            <a:r>
              <a:rPr lang="en-GB" sz="1800" dirty="0">
                <a:solidFill>
                  <a:srgbClr val="260672"/>
                </a:solidFill>
                <a:latin typeface="Street Corner" pitchFamily="2" charset="0"/>
              </a:rPr>
              <a:t>Take a deep breath and some time out</a:t>
            </a:r>
          </a:p>
          <a:p>
            <a:pPr>
              <a:spcAft>
                <a:spcPts val="400"/>
              </a:spcAft>
            </a:pPr>
            <a:r>
              <a:rPr lang="en-GB" sz="1800" dirty="0">
                <a:solidFill>
                  <a:srgbClr val="260672"/>
                </a:solidFill>
                <a:latin typeface="Street Corner" pitchFamily="2" charset="0"/>
              </a:rPr>
              <a:t>Communicate if you need help</a:t>
            </a:r>
          </a:p>
          <a:p>
            <a:pPr>
              <a:spcAft>
                <a:spcPts val="400"/>
              </a:spcAft>
            </a:pPr>
            <a:endParaRPr lang="en-GB" sz="1800" dirty="0" smtClean="0">
              <a:solidFill>
                <a:srgbClr val="260672"/>
              </a:solidFill>
              <a:latin typeface="Street Corner" pitchFamily="2" charset="0"/>
            </a:endParaRPr>
          </a:p>
        </p:txBody>
      </p:sp>
      <p:pic>
        <p:nvPicPr>
          <p:cNvPr id="2050" name="Picture 2" descr="http://www.smiledesignandprint.co.uk/wp-content/uploads/2014/07/Lunch-Break.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220072" y="1037431"/>
            <a:ext cx="3695700" cy="29432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www.cpa.ednet.ns.ca/wp-content/uploads/2016/01/de-stress-cloud-box.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436096" y="3698962"/>
            <a:ext cx="1908000" cy="190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147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lkesto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25052"/>
            <a:ext cx="6753140" cy="533294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p:cNvSpPr>
            <a:spLocks noGrp="1" noChangeArrowheads="1"/>
          </p:cNvSpPr>
          <p:nvPr>
            <p:ph type="title"/>
          </p:nvPr>
        </p:nvSpPr>
        <p:spPr bwMode="auto">
          <a:xfrm>
            <a:off x="0" y="17088"/>
            <a:ext cx="6753139" cy="1514316"/>
          </a:xfrm>
          <a:solidFill>
            <a:srgbClr val="702285"/>
          </a:solid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94" tIns="44597" rIns="89194" bIns="44597" numCol="1" rtlCol="0" anchor="t" anchorCtr="0" compatLnSpc="1">
            <a:prstTxWarp prst="textNoShape">
              <a:avLst/>
            </a:prstTxWarp>
            <a:noAutofit/>
          </a:bodyPr>
          <a:lstStyle/>
          <a:p>
            <a:pPr algn="l"/>
            <a:r>
              <a:rPr lang="en-GB" altLang="en-US" sz="4400" dirty="0">
                <a:solidFill>
                  <a:schemeClr val="bg1"/>
                </a:solidFill>
                <a:latin typeface="Street Corner" panose="02000400000000000000" pitchFamily="2" charset="0"/>
              </a:rPr>
              <a:t>140+ local Minds across England and Wales</a:t>
            </a:r>
          </a:p>
        </p:txBody>
      </p:sp>
      <p:sp>
        <p:nvSpPr>
          <p:cNvPr id="12" name="Rectangle 4"/>
          <p:cNvSpPr txBox="1">
            <a:spLocks noChangeArrowheads="1"/>
          </p:cNvSpPr>
          <p:nvPr/>
        </p:nvSpPr>
        <p:spPr bwMode="auto">
          <a:xfrm>
            <a:off x="3563888" y="1840476"/>
            <a:ext cx="5571038" cy="3676756"/>
          </a:xfrm>
          <a:prstGeom prst="rect">
            <a:avLst/>
          </a:prstGeom>
          <a:solidFill>
            <a:srgbClr val="702285"/>
          </a:solid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194" tIns="183265" rIns="89194" bIns="44597" numCol="1" rtlCol="0" anchor="t" anchorCtr="0" compatLnSpc="1">
            <a:prstTxWarp prst="textNoShape">
              <a:avLst/>
            </a:prstTxWarp>
            <a:normAutofit fontScale="92500" lnSpcReduction="20000"/>
          </a:bodyPr>
          <a:lstStyle>
            <a:lvl1pPr marL="277097" indent="-277097" algn="l" rtl="0" eaLnBrk="0" fontAlgn="base" hangingPunct="0">
              <a:spcBef>
                <a:spcPct val="20000"/>
              </a:spcBef>
              <a:spcAft>
                <a:spcPct val="0"/>
              </a:spcAft>
              <a:buChar char="•"/>
              <a:defRPr sz="2667" kern="1200">
                <a:solidFill>
                  <a:schemeClr val="tx1"/>
                </a:solidFill>
                <a:latin typeface="+mn-lt"/>
                <a:ea typeface="+mn-ea"/>
                <a:cs typeface="+mn-cs"/>
              </a:defRPr>
            </a:lvl1pPr>
            <a:lvl2pPr marL="600378" indent="-230915" algn="l" rtl="0" eaLnBrk="0" fontAlgn="base" hangingPunct="0">
              <a:spcBef>
                <a:spcPct val="20000"/>
              </a:spcBef>
              <a:spcAft>
                <a:spcPct val="0"/>
              </a:spcAft>
              <a:buChar char="–"/>
              <a:defRPr sz="2263" kern="1200">
                <a:solidFill>
                  <a:schemeClr val="tx1"/>
                </a:solidFill>
                <a:latin typeface="+mn-lt"/>
                <a:ea typeface="+mn-ea"/>
                <a:cs typeface="+mn-cs"/>
              </a:defRPr>
            </a:lvl2pPr>
            <a:lvl3pPr marL="922376" indent="-183449" algn="l" rtl="0" eaLnBrk="0" fontAlgn="base" hangingPunct="0">
              <a:spcBef>
                <a:spcPct val="20000"/>
              </a:spcBef>
              <a:spcAft>
                <a:spcPct val="0"/>
              </a:spcAft>
              <a:buChar char="•"/>
              <a:defRPr sz="1939" kern="1200">
                <a:solidFill>
                  <a:schemeClr val="tx1"/>
                </a:solidFill>
                <a:latin typeface="+mn-lt"/>
                <a:ea typeface="+mn-ea"/>
                <a:cs typeface="+mn-cs"/>
              </a:defRPr>
            </a:lvl3pPr>
            <a:lvl4pPr marL="1293122" indent="-184732" algn="l" rtl="0" eaLnBrk="0" fontAlgn="base" hangingPunct="0">
              <a:spcBef>
                <a:spcPct val="20000"/>
              </a:spcBef>
              <a:spcAft>
                <a:spcPct val="0"/>
              </a:spcAft>
              <a:buChar char="–"/>
              <a:defRPr sz="1697" kern="1200">
                <a:solidFill>
                  <a:schemeClr val="tx1"/>
                </a:solidFill>
                <a:latin typeface="+mn-lt"/>
                <a:ea typeface="+mn-ea"/>
                <a:cs typeface="+mn-cs"/>
              </a:defRPr>
            </a:lvl4pPr>
            <a:lvl5pPr marL="1662585" indent="-184732" algn="l" rtl="0" eaLnBrk="0" fontAlgn="base" hangingPunct="0">
              <a:spcBef>
                <a:spcPct val="20000"/>
              </a:spcBef>
              <a:spcAft>
                <a:spcPct val="0"/>
              </a:spcAft>
              <a:buChar char="»"/>
              <a:defRPr sz="1697" kern="1200">
                <a:solidFill>
                  <a:schemeClr val="tx1"/>
                </a:solidFill>
                <a:latin typeface="+mn-lt"/>
                <a:ea typeface="+mn-ea"/>
                <a:cs typeface="+mn-cs"/>
              </a:defRPr>
            </a:lvl5pPr>
            <a:lvl6pPr marL="203204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512"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975"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40438" indent="-184732" algn="l" defTabSz="738927"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lvl="1" defTabSz="914400">
              <a:lnSpc>
                <a:spcPct val="90000"/>
              </a:lnSpc>
              <a:buFont typeface="Street Corner" panose="02000400000000000000" pitchFamily="2" charset="0"/>
              <a:buChar char="•"/>
            </a:pPr>
            <a:r>
              <a:rPr lang="en-GB" altLang="en-US" sz="3200" dirty="0" smtClean="0">
                <a:solidFill>
                  <a:schemeClr val="bg1"/>
                </a:solidFill>
                <a:latin typeface="Street Corner" panose="02000400000000000000" pitchFamily="2" charset="0"/>
                <a:cs typeface="Times New Roman" panose="02020603050405020304" pitchFamily="18" charset="0"/>
              </a:rPr>
              <a:t>440,000 people supported </a:t>
            </a:r>
          </a:p>
          <a:p>
            <a:pPr lvl="1" defTabSz="914400">
              <a:lnSpc>
                <a:spcPct val="90000"/>
              </a:lnSpc>
              <a:buFont typeface="Street Corner" panose="02000400000000000000" pitchFamily="2" charset="0"/>
              <a:buChar char="•"/>
            </a:pPr>
            <a:r>
              <a:rPr lang="en-GB" altLang="en-US" sz="3200" dirty="0" smtClean="0">
                <a:solidFill>
                  <a:schemeClr val="bg1"/>
                </a:solidFill>
                <a:latin typeface="Street Corner" panose="02000400000000000000" pitchFamily="2" charset="0"/>
                <a:cs typeface="Times New Roman" panose="02020603050405020304" pitchFamily="18" charset="0"/>
              </a:rPr>
              <a:t>Combined income of c£97m</a:t>
            </a:r>
          </a:p>
          <a:p>
            <a:pPr lvl="1" defTabSz="914400">
              <a:lnSpc>
                <a:spcPct val="90000"/>
              </a:lnSpc>
              <a:buFont typeface="Street Corner" panose="02000400000000000000" pitchFamily="2" charset="0"/>
              <a:buChar char="•"/>
            </a:pPr>
            <a:r>
              <a:rPr lang="en-GB" altLang="en-US" sz="3200" dirty="0" smtClean="0">
                <a:solidFill>
                  <a:schemeClr val="bg1"/>
                </a:solidFill>
                <a:latin typeface="Street Corner" panose="02000400000000000000" pitchFamily="2" charset="0"/>
                <a:cs typeface="Times New Roman" panose="02020603050405020304" pitchFamily="18" charset="0"/>
              </a:rPr>
              <a:t>2,500 staff and 7,000 volunteers</a:t>
            </a:r>
          </a:p>
          <a:p>
            <a:pPr lvl="1" defTabSz="914400">
              <a:lnSpc>
                <a:spcPct val="90000"/>
              </a:lnSpc>
              <a:buFont typeface="Street Corner" panose="02000400000000000000" pitchFamily="2" charset="0"/>
              <a:buChar char="•"/>
            </a:pPr>
            <a:r>
              <a:rPr lang="en-GB" altLang="en-US" sz="3200" dirty="0" smtClean="0">
                <a:solidFill>
                  <a:schemeClr val="bg1"/>
                </a:solidFill>
                <a:latin typeface="Street Corner" panose="02000400000000000000" pitchFamily="2" charset="0"/>
                <a:cs typeface="Times New Roman" panose="02020603050405020304" pitchFamily="18" charset="0"/>
              </a:rPr>
              <a:t>More than 1100 trustees </a:t>
            </a:r>
          </a:p>
          <a:p>
            <a:pPr lvl="1" defTabSz="914400">
              <a:lnSpc>
                <a:spcPct val="90000"/>
              </a:lnSpc>
              <a:buFont typeface="Street Corner" panose="02000400000000000000" pitchFamily="2" charset="0"/>
              <a:buChar char="•"/>
            </a:pPr>
            <a:r>
              <a:rPr lang="en-GB" altLang="en-US" sz="3200" dirty="0" smtClean="0">
                <a:solidFill>
                  <a:schemeClr val="bg1"/>
                </a:solidFill>
                <a:latin typeface="Street Corner" panose="02000400000000000000" pitchFamily="2" charset="0"/>
                <a:cs typeface="Times New Roman" panose="02020603050405020304" pitchFamily="18" charset="0"/>
              </a:rPr>
              <a:t>People living with mental health problems involved in the running of all local Minds</a:t>
            </a:r>
            <a:endParaRPr lang="en-GB" altLang="en-US" sz="3200" dirty="0">
              <a:solidFill>
                <a:schemeClr val="bg1"/>
              </a:solidFill>
              <a:latin typeface="Street Corner" panose="02000400000000000000" pitchFamily="2" charset="0"/>
              <a:cs typeface="Times New Roman" panose="02020603050405020304" pitchFamily="18" charset="0"/>
            </a:endParaRPr>
          </a:p>
        </p:txBody>
      </p:sp>
    </p:spTree>
    <p:extLst>
      <p:ext uri="{BB962C8B-B14F-4D97-AF65-F5344CB8AC3E}">
        <p14:creationId xmlns:p14="http://schemas.microsoft.com/office/powerpoint/2010/main" xmlns="" val="23551897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628650" y="365125"/>
            <a:ext cx="7886700" cy="1325563"/>
          </a:xfrm>
          <a:prstGeom prst="rect">
            <a:avLst/>
          </a:prstGeom>
          <a:noFill/>
          <a:ln>
            <a:miter lim="800000"/>
            <a:headEnd/>
            <a:tailEnd/>
          </a:ln>
        </p:spPr>
        <p:txBody>
          <a:bodyPr/>
          <a:lstStyle/>
          <a:p>
            <a:r>
              <a:rPr lang="en-GB" sz="5200" dirty="0" smtClean="0">
                <a:solidFill>
                  <a:srgbClr val="260672"/>
                </a:solidFill>
                <a:latin typeface="KG Small Town Southern Girl" pitchFamily="2" charset="0"/>
              </a:rPr>
              <a:t>Having a work/life balance</a:t>
            </a:r>
          </a:p>
        </p:txBody>
      </p:sp>
      <p:sp>
        <p:nvSpPr>
          <p:cNvPr id="46083" name="Content Placeholder 2"/>
          <p:cNvSpPr>
            <a:spLocks noGrp="1"/>
          </p:cNvSpPr>
          <p:nvPr>
            <p:ph idx="4294967295"/>
          </p:nvPr>
        </p:nvSpPr>
        <p:spPr bwMode="auto">
          <a:xfrm>
            <a:off x="628650" y="1412776"/>
            <a:ext cx="7886700" cy="4351338"/>
          </a:xfrm>
          <a:prstGeom prst="rect">
            <a:avLst/>
          </a:prstGeom>
          <a:noFill/>
          <a:ln>
            <a:miter lim="800000"/>
            <a:headEnd/>
            <a:tailEnd/>
          </a:ln>
        </p:spPr>
        <p:txBody>
          <a:bodyPr/>
          <a:lstStyle/>
          <a:p>
            <a:pPr marL="0" indent="0">
              <a:spcAft>
                <a:spcPts val="400"/>
              </a:spcAft>
              <a:buNone/>
            </a:pPr>
            <a:r>
              <a:rPr lang="en-GB" sz="2400" dirty="0">
                <a:solidFill>
                  <a:srgbClr val="260672"/>
                </a:solidFill>
                <a:latin typeface="Street Corner" pitchFamily="2" charset="0"/>
              </a:rPr>
              <a:t>Are you often the last to leave work? Do you do extra work outside of working hours</a:t>
            </a:r>
            <a:r>
              <a:rPr lang="en-GB" sz="2400" dirty="0" smtClean="0">
                <a:solidFill>
                  <a:srgbClr val="260672"/>
                </a:solidFill>
                <a:latin typeface="Street Corner" pitchFamily="2" charset="0"/>
              </a:rPr>
              <a:t>?</a:t>
            </a:r>
          </a:p>
          <a:p>
            <a:pPr marL="0" indent="0">
              <a:spcAft>
                <a:spcPts val="400"/>
              </a:spcAft>
              <a:buNone/>
            </a:pPr>
            <a:endParaRPr lang="en-GB" sz="2400" dirty="0">
              <a:solidFill>
                <a:srgbClr val="260672"/>
              </a:solidFill>
              <a:latin typeface="Street Corner" pitchFamily="2" charset="0"/>
            </a:endParaRPr>
          </a:p>
          <a:p>
            <a:pPr>
              <a:spcAft>
                <a:spcPts val="400"/>
              </a:spcAft>
            </a:pPr>
            <a:r>
              <a:rPr lang="en-GB" sz="2400" dirty="0">
                <a:solidFill>
                  <a:srgbClr val="260672"/>
                </a:solidFill>
                <a:latin typeface="Street Corner" pitchFamily="2" charset="0"/>
              </a:rPr>
              <a:t>Create clear boundaries between work and home</a:t>
            </a:r>
          </a:p>
          <a:p>
            <a:pPr>
              <a:spcAft>
                <a:spcPts val="400"/>
              </a:spcAft>
            </a:pPr>
            <a:r>
              <a:rPr lang="en-GB" sz="2400" dirty="0">
                <a:solidFill>
                  <a:srgbClr val="260672"/>
                </a:solidFill>
                <a:latin typeface="Street Corner" pitchFamily="2" charset="0"/>
              </a:rPr>
              <a:t>Refresh your ‘to do’ list at the end of the day</a:t>
            </a:r>
          </a:p>
          <a:p>
            <a:pPr>
              <a:spcAft>
                <a:spcPts val="400"/>
              </a:spcAft>
            </a:pPr>
            <a:r>
              <a:rPr lang="en-GB" sz="2400" dirty="0">
                <a:solidFill>
                  <a:srgbClr val="260672"/>
                </a:solidFill>
                <a:latin typeface="Street Corner" pitchFamily="2" charset="0"/>
              </a:rPr>
              <a:t>Use the time on your commute home to wind down from work</a:t>
            </a:r>
          </a:p>
          <a:p>
            <a:pPr>
              <a:spcAft>
                <a:spcPts val="400"/>
              </a:spcAft>
            </a:pPr>
            <a:r>
              <a:rPr lang="en-GB" sz="2400" dirty="0">
                <a:solidFill>
                  <a:srgbClr val="260672"/>
                </a:solidFill>
                <a:latin typeface="Street Corner" pitchFamily="2" charset="0"/>
              </a:rPr>
              <a:t>Make sure you’re maintaining a life outside of work</a:t>
            </a:r>
          </a:p>
          <a:p>
            <a:pPr>
              <a:spcAft>
                <a:spcPts val="400"/>
              </a:spcAft>
            </a:pPr>
            <a:endParaRPr lang="en-GB" sz="1800" dirty="0" smtClean="0">
              <a:solidFill>
                <a:srgbClr val="260672"/>
              </a:solidFill>
              <a:latin typeface="Street Corner" pitchFamily="2" charset="0"/>
            </a:endParaRPr>
          </a:p>
        </p:txBody>
      </p:sp>
    </p:spTree>
    <p:extLst>
      <p:ext uri="{BB962C8B-B14F-4D97-AF65-F5344CB8AC3E}">
        <p14:creationId xmlns:p14="http://schemas.microsoft.com/office/powerpoint/2010/main" xmlns="" val="15945122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9144000" cy="6669360"/>
          </a:xfrm>
          <a:prstGeom prst="rect">
            <a:avLst/>
          </a:prstGeom>
        </p:spPr>
      </p:pic>
      <p:sp>
        <p:nvSpPr>
          <p:cNvPr id="7" name="Rounded Rectangle 6"/>
          <p:cNvSpPr/>
          <p:nvPr/>
        </p:nvSpPr>
        <p:spPr bwMode="auto">
          <a:xfrm>
            <a:off x="360347" y="4797152"/>
            <a:ext cx="6065936" cy="1123712"/>
          </a:xfrm>
          <a:prstGeom prst="roundRect">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defTabSz="914400" eaLnBrk="0" fontAlgn="base" hangingPunct="0">
              <a:spcBef>
                <a:spcPct val="50000"/>
              </a:spcBef>
              <a:spcAft>
                <a:spcPct val="0"/>
              </a:spcAft>
            </a:pPr>
            <a:r>
              <a:rPr lang="en-GB" sz="6000" dirty="0" smtClean="0">
                <a:solidFill>
                  <a:srgbClr val="003377"/>
                </a:solidFill>
                <a:latin typeface="KG Small Town Southern Girl" panose="02000505000000020004" pitchFamily="2" charset="0"/>
              </a:rPr>
              <a:t>How we can help</a:t>
            </a:r>
            <a:endParaRPr lang="en-GB" sz="6000" dirty="0">
              <a:solidFill>
                <a:srgbClr val="003377"/>
              </a:solidFill>
            </a:endParaRPr>
          </a:p>
        </p:txBody>
      </p:sp>
    </p:spTree>
    <p:extLst>
      <p:ext uri="{BB962C8B-B14F-4D97-AF65-F5344CB8AC3E}">
        <p14:creationId xmlns:p14="http://schemas.microsoft.com/office/powerpoint/2010/main" xmlns="" val="308923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3"/>
            <a:ext cx="7886828" cy="472040"/>
          </a:xfrm>
        </p:spPr>
        <p:txBody>
          <a:bodyPr/>
          <a:lstStyle/>
          <a:p>
            <a:r>
              <a:rPr lang="en-GB" sz="3600" dirty="0" smtClean="0">
                <a:solidFill>
                  <a:srgbClr val="260672"/>
                </a:solidFill>
                <a:latin typeface="KG Small Town Southern Girl" pitchFamily="2" charset="0"/>
              </a:rPr>
              <a:t>Mind, Bank Workers Charity (BWC) &amp; Lloyds Banking Group</a:t>
            </a:r>
            <a:endParaRPr lang="en-GB" sz="3600" dirty="0"/>
          </a:p>
        </p:txBody>
      </p:sp>
      <p:sp>
        <p:nvSpPr>
          <p:cNvPr id="3" name="Content Placeholder 2"/>
          <p:cNvSpPr>
            <a:spLocks noGrp="1"/>
          </p:cNvSpPr>
          <p:nvPr>
            <p:ph idx="1"/>
          </p:nvPr>
        </p:nvSpPr>
        <p:spPr>
          <a:xfrm>
            <a:off x="628586" y="980728"/>
            <a:ext cx="7886828" cy="5196915"/>
          </a:xfrm>
        </p:spPr>
        <p:txBody>
          <a:bodyPr/>
          <a:lstStyle/>
          <a:p>
            <a:pPr marL="0" indent="0">
              <a:buNone/>
              <a:defRPr/>
            </a:pPr>
            <a:endParaRPr lang="en-GB" sz="2400" dirty="0" smtClean="0">
              <a:solidFill>
                <a:srgbClr val="260672"/>
              </a:solidFill>
              <a:latin typeface="Street Corner" panose="02000400000000000000" pitchFamily="2" charset="0"/>
            </a:endParaRPr>
          </a:p>
          <a:p>
            <a:pPr marL="0" indent="0">
              <a:buNone/>
              <a:defRPr/>
            </a:pPr>
            <a:endParaRPr lang="en-GB" sz="2400" dirty="0" smtClean="0">
              <a:solidFill>
                <a:srgbClr val="260672"/>
              </a:solidFill>
              <a:latin typeface="Street Corner" panose="02000400000000000000" pitchFamily="2" charset="0"/>
            </a:endParaRPr>
          </a:p>
          <a:p>
            <a:pPr marL="0" indent="0">
              <a:buNone/>
              <a:defRPr/>
            </a:pPr>
            <a:r>
              <a:rPr lang="en-GB" sz="2400" dirty="0" smtClean="0">
                <a:solidFill>
                  <a:srgbClr val="260672"/>
                </a:solidFill>
                <a:latin typeface="Street Corner" panose="02000400000000000000" pitchFamily="2" charset="0"/>
              </a:rPr>
              <a:t>Mind &amp; BWC co-created a blended training programme with the goal of changing manager behaviours and the wider culture on the subject of mental health within call centres. This was piloted with 4 banks including LBG</a:t>
            </a:r>
          </a:p>
          <a:p>
            <a:pPr marL="0" indent="0">
              <a:buNone/>
              <a:defRPr/>
            </a:pPr>
            <a:endParaRPr lang="en-GB" sz="2400" dirty="0">
              <a:solidFill>
                <a:srgbClr val="260672"/>
              </a:solidFill>
              <a:latin typeface="Street Corner" panose="02000400000000000000" pitchFamily="2" charset="0"/>
            </a:endParaRPr>
          </a:p>
          <a:p>
            <a:pPr marL="0" indent="0">
              <a:buNone/>
              <a:defRPr/>
            </a:pPr>
            <a:r>
              <a:rPr lang="en-GB" sz="2000" dirty="0" smtClean="0">
                <a:solidFill>
                  <a:srgbClr val="260672"/>
                </a:solidFill>
                <a:latin typeface="Street Corner" panose="02000400000000000000" pitchFamily="2" charset="0"/>
              </a:rPr>
              <a:t>This programme is now going to be extended with LBG to include: </a:t>
            </a:r>
            <a:endParaRPr lang="en-GB" sz="2000" dirty="0">
              <a:solidFill>
                <a:srgbClr val="260672"/>
              </a:solidFill>
              <a:latin typeface="Street Corner" panose="02000400000000000000" pitchFamily="2" charset="0"/>
            </a:endParaRPr>
          </a:p>
          <a:p>
            <a:pPr>
              <a:defRPr/>
            </a:pPr>
            <a:r>
              <a:rPr lang="en-GB" sz="2000" dirty="0" smtClean="0">
                <a:solidFill>
                  <a:srgbClr val="260672"/>
                </a:solidFill>
                <a:latin typeface="Street Corner" panose="02000400000000000000" pitchFamily="2" charset="0"/>
              </a:rPr>
              <a:t>Core programme – digital learning for all line managers</a:t>
            </a:r>
          </a:p>
          <a:p>
            <a:pPr>
              <a:defRPr/>
            </a:pPr>
            <a:r>
              <a:rPr lang="en-GB" sz="2000" dirty="0" smtClean="0">
                <a:solidFill>
                  <a:srgbClr val="260672"/>
                </a:solidFill>
                <a:latin typeface="Street Corner" panose="02000400000000000000" pitchFamily="2" charset="0"/>
              </a:rPr>
              <a:t>Enhanced programme - </a:t>
            </a:r>
            <a:r>
              <a:rPr lang="en-GB" sz="2000" dirty="0">
                <a:solidFill>
                  <a:srgbClr val="260672"/>
                </a:solidFill>
                <a:latin typeface="Street Corner" panose="02000400000000000000" pitchFamily="2" charset="0"/>
              </a:rPr>
              <a:t>a</a:t>
            </a:r>
            <a:r>
              <a:rPr lang="en-GB" sz="2000" dirty="0" smtClean="0">
                <a:solidFill>
                  <a:srgbClr val="260672"/>
                </a:solidFill>
                <a:latin typeface="Street Corner" panose="02000400000000000000" pitchFamily="2" charset="0"/>
              </a:rPr>
              <a:t>dditional resources, face-to-face training and quarterly webinars for line managers</a:t>
            </a:r>
          </a:p>
          <a:p>
            <a:pPr>
              <a:defRPr/>
            </a:pPr>
            <a:r>
              <a:rPr lang="en-GB" sz="2000" dirty="0" smtClean="0">
                <a:solidFill>
                  <a:srgbClr val="260672"/>
                </a:solidFill>
                <a:latin typeface="Street Corner" panose="02000400000000000000" pitchFamily="2" charset="0"/>
              </a:rPr>
              <a:t>Train the trainer programme – to be rolled out </a:t>
            </a:r>
          </a:p>
          <a:p>
            <a:pPr>
              <a:defRPr/>
            </a:pPr>
            <a:r>
              <a:rPr lang="en-GB" sz="2000" dirty="0" smtClean="0">
                <a:solidFill>
                  <a:srgbClr val="260672"/>
                </a:solidFill>
                <a:latin typeface="Street Corner" panose="02000400000000000000" pitchFamily="2" charset="0"/>
              </a:rPr>
              <a:t>Peer-to-peer support – to be built into the </a:t>
            </a:r>
          </a:p>
          <a:p>
            <a:pPr marL="0" indent="0">
              <a:buNone/>
              <a:defRPr/>
            </a:pPr>
            <a:r>
              <a:rPr lang="en-GB" sz="2000" dirty="0">
                <a:solidFill>
                  <a:srgbClr val="260672"/>
                </a:solidFill>
                <a:latin typeface="Street Corner" panose="02000400000000000000" pitchFamily="2" charset="0"/>
              </a:rPr>
              <a:t> </a:t>
            </a:r>
            <a:r>
              <a:rPr lang="en-GB" sz="2000" dirty="0" smtClean="0">
                <a:solidFill>
                  <a:srgbClr val="260672"/>
                </a:solidFill>
                <a:latin typeface="Street Corner" panose="02000400000000000000" pitchFamily="2" charset="0"/>
              </a:rPr>
              <a:t>  programme for achieve sustainability</a:t>
            </a:r>
            <a:endParaRPr lang="en-GB" sz="2000" dirty="0"/>
          </a:p>
        </p:txBody>
      </p:sp>
    </p:spTree>
    <p:extLst>
      <p:ext uri="{BB962C8B-B14F-4D97-AF65-F5344CB8AC3E}">
        <p14:creationId xmlns:p14="http://schemas.microsoft.com/office/powerpoint/2010/main" xmlns="" val="21800090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3"/>
            <a:ext cx="7886828" cy="760072"/>
          </a:xfrm>
        </p:spPr>
        <p:txBody>
          <a:bodyPr/>
          <a:lstStyle/>
          <a:p>
            <a:r>
              <a:rPr lang="en-GB" sz="5200" dirty="0" smtClean="0">
                <a:solidFill>
                  <a:srgbClr val="260672"/>
                </a:solidFill>
                <a:latin typeface="KG Small Town Southern Girl" pitchFamily="2" charset="0"/>
              </a:rPr>
              <a:t>Workplace Wellbeing Index</a:t>
            </a:r>
            <a:endParaRPr lang="en-GB" sz="5200" dirty="0"/>
          </a:p>
        </p:txBody>
      </p:sp>
      <p:sp>
        <p:nvSpPr>
          <p:cNvPr id="4" name="Rectangle 3"/>
          <p:cNvSpPr/>
          <p:nvPr/>
        </p:nvSpPr>
        <p:spPr>
          <a:xfrm>
            <a:off x="568932" y="1484784"/>
            <a:ext cx="7975862" cy="4154984"/>
          </a:xfrm>
          <a:prstGeom prst="rect">
            <a:avLst/>
          </a:prstGeom>
        </p:spPr>
        <p:txBody>
          <a:bodyPr wrap="square">
            <a:spAutoFit/>
          </a:bodyPr>
          <a:lstStyle/>
          <a:p>
            <a:pPr>
              <a:defRPr/>
            </a:pPr>
            <a:r>
              <a:rPr lang="en-GB" sz="2400" dirty="0">
                <a:solidFill>
                  <a:srgbClr val="260672"/>
                </a:solidFill>
                <a:latin typeface="Street Corner" panose="02000400000000000000" pitchFamily="2" charset="0"/>
              </a:rPr>
              <a:t>Introducing our benchmark of best policy and practice in workplace mental health </a:t>
            </a:r>
          </a:p>
          <a:p>
            <a:pPr>
              <a:defRPr/>
            </a:pPr>
            <a:endParaRPr lang="en-GB" sz="2400" dirty="0">
              <a:solidFill>
                <a:srgbClr val="260672"/>
              </a:solidFill>
              <a:latin typeface="Street Corner" panose="02000400000000000000" pitchFamily="2" charset="0"/>
            </a:endParaRPr>
          </a:p>
          <a:p>
            <a:pPr>
              <a:defRPr/>
            </a:pPr>
            <a:r>
              <a:rPr lang="en-GB" sz="2400" dirty="0" smtClean="0">
                <a:solidFill>
                  <a:srgbClr val="260672"/>
                </a:solidFill>
                <a:latin typeface="Street Corner" panose="02000400000000000000" pitchFamily="2" charset="0"/>
              </a:rPr>
              <a:t>On September 12 2016, we officially launched </a:t>
            </a:r>
            <a:r>
              <a:rPr lang="en-GB" sz="2400" dirty="0">
                <a:solidFill>
                  <a:srgbClr val="260672"/>
                </a:solidFill>
                <a:latin typeface="Street Corner" panose="02000400000000000000" pitchFamily="2" charset="0"/>
              </a:rPr>
              <a:t>a public Index recognising good mental health policy and practice in workplaces across the UK and Channel Islands and providing guidance on how to improve</a:t>
            </a:r>
          </a:p>
          <a:p>
            <a:pPr>
              <a:defRPr/>
            </a:pPr>
            <a:endParaRPr lang="en-GB" sz="2400" dirty="0">
              <a:solidFill>
                <a:srgbClr val="260672"/>
              </a:solidFill>
              <a:latin typeface="Street Corner" panose="02000400000000000000" pitchFamily="2" charset="0"/>
            </a:endParaRPr>
          </a:p>
          <a:p>
            <a:pPr>
              <a:defRPr/>
            </a:pPr>
            <a:r>
              <a:rPr lang="en-GB" sz="2400" dirty="0">
                <a:solidFill>
                  <a:srgbClr val="260672"/>
                </a:solidFill>
                <a:latin typeface="Street Corner" panose="02000400000000000000" pitchFamily="2" charset="0"/>
              </a:rPr>
              <a:t>The Index will robustly assess where the gaps lie between an organisation’s approach and staff perceptions of mental health policy and practice</a:t>
            </a:r>
          </a:p>
        </p:txBody>
      </p:sp>
    </p:spTree>
    <p:extLst>
      <p:ext uri="{BB962C8B-B14F-4D97-AF65-F5344CB8AC3E}">
        <p14:creationId xmlns:p14="http://schemas.microsoft.com/office/powerpoint/2010/main" xmlns="" val="38321960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628650" y="365125"/>
            <a:ext cx="7886700" cy="1325563"/>
          </a:xfrm>
          <a:noFill/>
          <a:ln>
            <a:miter lim="800000"/>
            <a:headEnd/>
            <a:tailEnd/>
          </a:ln>
        </p:spPr>
        <p:txBody>
          <a:bodyPr vert="horz" wrap="square" lIns="91440" tIns="45720" rIns="91440" bIns="45720" numCol="1" anchor="t" anchorCtr="0" compatLnSpc="1">
            <a:prstTxWarp prst="textNoShape">
              <a:avLst/>
            </a:prstTxWarp>
          </a:bodyPr>
          <a:lstStyle/>
          <a:p>
            <a:r>
              <a:rPr lang="en-GB" sz="5200" dirty="0" smtClean="0">
                <a:solidFill>
                  <a:srgbClr val="260672"/>
                </a:solidFill>
                <a:latin typeface="KG Small Town Southern Girl"/>
              </a:rPr>
              <a:t>Resources for employers</a:t>
            </a:r>
          </a:p>
        </p:txBody>
      </p:sp>
      <p:sp>
        <p:nvSpPr>
          <p:cNvPr id="86018" name="Content Placeholder 2"/>
          <p:cNvSpPr>
            <a:spLocks noGrp="1"/>
          </p:cNvSpPr>
          <p:nvPr>
            <p:ph idx="1"/>
          </p:nvPr>
        </p:nvSpPr>
        <p:spPr bwMode="auto">
          <a:xfrm>
            <a:off x="468313" y="1341438"/>
            <a:ext cx="8047037" cy="5040312"/>
          </a:xfrm>
          <a:noFill/>
          <a:ln>
            <a:miter lim="800000"/>
            <a:headEnd/>
            <a:tailEnd/>
          </a:ln>
        </p:spPr>
        <p:txBody>
          <a:bodyPr vert="horz" wrap="square" lIns="91440" tIns="45720" rIns="91440" bIns="45720" numCol="1" anchor="t" anchorCtr="0" compatLnSpc="1">
            <a:prstTxWarp prst="textNoShape">
              <a:avLst/>
            </a:prstTxWarp>
          </a:bodyPr>
          <a:lstStyle/>
          <a:p>
            <a:r>
              <a:rPr lang="en-GB" sz="2400" dirty="0" smtClean="0">
                <a:solidFill>
                  <a:srgbClr val="260672"/>
                </a:solidFill>
                <a:latin typeface="Street Corner"/>
              </a:rPr>
              <a:t>Free e-newsletter with our latest updates</a:t>
            </a:r>
          </a:p>
          <a:p>
            <a:r>
              <a:rPr lang="en-GB" sz="2400" dirty="0" smtClean="0">
                <a:solidFill>
                  <a:srgbClr val="260672"/>
                </a:solidFill>
                <a:latin typeface="Street Corner"/>
              </a:rPr>
              <a:t>Free guides for employers</a:t>
            </a:r>
          </a:p>
          <a:p>
            <a:endParaRPr lang="en-GB" sz="2400" dirty="0" smtClean="0">
              <a:solidFill>
                <a:srgbClr val="260672"/>
              </a:solidFill>
              <a:latin typeface="Street Corner"/>
            </a:endParaRPr>
          </a:p>
          <a:p>
            <a:endParaRPr lang="en-GB" sz="2400" dirty="0" smtClean="0">
              <a:solidFill>
                <a:srgbClr val="260672"/>
              </a:solidFill>
              <a:latin typeface="Street Corner"/>
            </a:endParaRPr>
          </a:p>
          <a:p>
            <a:endParaRPr lang="en-GB" sz="2400" dirty="0" smtClean="0">
              <a:solidFill>
                <a:srgbClr val="260672"/>
              </a:solidFill>
              <a:latin typeface="Street Corner"/>
            </a:endParaRPr>
          </a:p>
          <a:p>
            <a:endParaRPr lang="en-GB" sz="2400" dirty="0" smtClean="0">
              <a:solidFill>
                <a:srgbClr val="260672"/>
              </a:solidFill>
              <a:latin typeface="Street Corner"/>
            </a:endParaRPr>
          </a:p>
        </p:txBody>
      </p:sp>
      <p:pic>
        <p:nvPicPr>
          <p:cNvPr id="86019" name="Picture 4" descr="Resource1cove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738" y="2667000"/>
            <a:ext cx="1979612" cy="2801938"/>
          </a:xfrm>
          <a:prstGeom prst="rect">
            <a:avLst/>
          </a:prstGeom>
          <a:noFill/>
          <a:ln w="3175">
            <a:solidFill>
              <a:srgbClr val="C0C0C0"/>
            </a:solidFill>
            <a:miter lim="800000"/>
            <a:headEnd/>
            <a:tailEnd/>
          </a:ln>
        </p:spPr>
      </p:pic>
      <p:pic>
        <p:nvPicPr>
          <p:cNvPr id="86020" name="Picture 6" descr="Resource2cove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11413" y="2667000"/>
            <a:ext cx="1997075" cy="2822575"/>
          </a:xfrm>
          <a:prstGeom prst="rect">
            <a:avLst/>
          </a:prstGeom>
          <a:noFill/>
          <a:ln w="3175">
            <a:solidFill>
              <a:srgbClr val="C0C0C0"/>
            </a:solidFill>
            <a:miter lim="800000"/>
            <a:headEnd/>
            <a:tailEnd/>
          </a:ln>
        </p:spPr>
      </p:pic>
      <p:pic>
        <p:nvPicPr>
          <p:cNvPr id="86021" name="Picture 9" descr="TcobR3cover cropped"/>
          <p:cNvPicPr>
            <a:picLocks noChangeAspect="1" noChangeArrowheads="1"/>
          </p:cNvPicPr>
          <p:nvPr/>
        </p:nvPicPr>
        <p:blipFill>
          <a:blip r:embed="rId5"/>
          <a:srcRect/>
          <a:stretch>
            <a:fillRect/>
          </a:stretch>
        </p:blipFill>
        <p:spPr bwMode="auto">
          <a:xfrm>
            <a:off x="4656138" y="2667000"/>
            <a:ext cx="1998662" cy="2838450"/>
          </a:xfrm>
          <a:prstGeom prst="rect">
            <a:avLst/>
          </a:prstGeom>
          <a:noFill/>
          <a:ln w="3175">
            <a:solidFill>
              <a:srgbClr val="C0C0C0"/>
            </a:solidFill>
            <a:miter lim="800000"/>
            <a:headEnd/>
            <a:tailEnd/>
          </a:ln>
        </p:spPr>
      </p:pic>
      <p:pic>
        <p:nvPicPr>
          <p:cNvPr id="86022" name="Picture 3"/>
          <p:cNvPicPr>
            <a:picLocks noChangeAspect="1"/>
          </p:cNvPicPr>
          <p:nvPr/>
        </p:nvPicPr>
        <p:blipFill>
          <a:blip r:embed="rId6"/>
          <a:srcRect/>
          <a:stretch>
            <a:fillRect/>
          </a:stretch>
        </p:blipFill>
        <p:spPr bwMode="auto">
          <a:xfrm>
            <a:off x="6902450" y="2711450"/>
            <a:ext cx="1998663" cy="2819400"/>
          </a:xfrm>
          <a:prstGeom prst="rect">
            <a:avLst/>
          </a:prstGeom>
          <a:noFill/>
          <a:ln w="9525">
            <a:solidFill>
              <a:srgbClr val="C0C0C0"/>
            </a:solidFill>
            <a:miter lim="800000"/>
            <a:headEnd/>
            <a:tailEnd/>
          </a:ln>
        </p:spPr>
      </p:pic>
    </p:spTree>
    <p:extLst>
      <p:ext uri="{BB962C8B-B14F-4D97-AF65-F5344CB8AC3E}">
        <p14:creationId xmlns:p14="http://schemas.microsoft.com/office/powerpoint/2010/main" xmlns="" val="8567181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blue megaphone on yellow"/>
          <p:cNvPicPr>
            <a:picLocks noChangeAspect="1" noChangeArrowheads="1"/>
          </p:cNvPicPr>
          <p:nvPr/>
        </p:nvPicPr>
        <p:blipFill>
          <a:blip r:embed="rId3"/>
          <a:srcRect/>
          <a:stretch>
            <a:fillRect/>
          </a:stretch>
        </p:blipFill>
        <p:spPr bwMode="auto">
          <a:xfrm>
            <a:off x="0" y="196850"/>
            <a:ext cx="9142413" cy="6610350"/>
          </a:xfrm>
          <a:prstGeom prst="rect">
            <a:avLst/>
          </a:prstGeom>
          <a:noFill/>
          <a:ln w="9525">
            <a:noFill/>
            <a:miter lim="800000"/>
            <a:headEnd/>
            <a:tailEnd/>
          </a:ln>
        </p:spPr>
      </p:pic>
      <p:sp>
        <p:nvSpPr>
          <p:cNvPr id="75779" name="Rectangle 5"/>
          <p:cNvSpPr>
            <a:spLocks noChangeArrowheads="1"/>
          </p:cNvSpPr>
          <p:nvPr/>
        </p:nvSpPr>
        <p:spPr bwMode="auto">
          <a:xfrm>
            <a:off x="731838" y="927100"/>
            <a:ext cx="7621587" cy="3076575"/>
          </a:xfrm>
          <a:prstGeom prst="rect">
            <a:avLst/>
          </a:prstGeom>
          <a:noFill/>
          <a:ln>
            <a:noFill/>
          </a:ln>
          <a:effectLst/>
          <a:extLst/>
        </p:spPr>
        <p:txBody>
          <a:bodyPr>
            <a:spAutoFit/>
          </a:bodyPr>
          <a:lstStyle>
            <a:lvl1pPr>
              <a:spcBef>
                <a:spcPct val="50000"/>
              </a:spcBef>
              <a:defRPr sz="4200" b="1" baseline="-25000">
                <a:solidFill>
                  <a:srgbClr val="0099FF"/>
                </a:solidFill>
                <a:latin typeface="Arial" panose="020B0604020202020204" pitchFamily="34" charset="0"/>
              </a:defRPr>
            </a:lvl1pPr>
            <a:lvl2pPr marL="742950" indent="-285750">
              <a:spcBef>
                <a:spcPct val="50000"/>
              </a:spcBef>
              <a:defRPr sz="4200" b="1" baseline="-25000">
                <a:solidFill>
                  <a:srgbClr val="0099FF"/>
                </a:solidFill>
                <a:latin typeface="Arial" panose="020B0604020202020204" pitchFamily="34" charset="0"/>
              </a:defRPr>
            </a:lvl2pPr>
            <a:lvl3pPr marL="1143000" indent="-228600">
              <a:spcBef>
                <a:spcPct val="50000"/>
              </a:spcBef>
              <a:defRPr sz="4200" b="1" baseline="-25000">
                <a:solidFill>
                  <a:srgbClr val="0099FF"/>
                </a:solidFill>
                <a:latin typeface="Arial" panose="020B0604020202020204" pitchFamily="34" charset="0"/>
              </a:defRPr>
            </a:lvl3pPr>
            <a:lvl4pPr marL="1600200" indent="-228600">
              <a:spcBef>
                <a:spcPct val="50000"/>
              </a:spcBef>
              <a:defRPr sz="4200" b="1" baseline="-25000">
                <a:solidFill>
                  <a:srgbClr val="0099FF"/>
                </a:solidFill>
                <a:latin typeface="Arial" panose="020B0604020202020204" pitchFamily="34" charset="0"/>
              </a:defRPr>
            </a:lvl4pPr>
            <a:lvl5pPr marL="2057400" indent="-228600">
              <a:spcBef>
                <a:spcPct val="50000"/>
              </a:spcBef>
              <a:defRPr sz="4200" b="1" baseline="-25000">
                <a:solidFill>
                  <a:srgbClr val="0099FF"/>
                </a:solidFill>
                <a:latin typeface="Arial" panose="020B0604020202020204" pitchFamily="34" charset="0"/>
              </a:defRPr>
            </a:lvl5pPr>
            <a:lvl6pPr marL="2514600" indent="-228600" eaLnBrk="0" fontAlgn="base" hangingPunct="0">
              <a:spcBef>
                <a:spcPct val="50000"/>
              </a:spcBef>
              <a:spcAft>
                <a:spcPct val="0"/>
              </a:spcAft>
              <a:defRPr sz="4200" b="1" baseline="-25000">
                <a:solidFill>
                  <a:srgbClr val="0099FF"/>
                </a:solidFill>
                <a:latin typeface="Arial" panose="020B0604020202020204" pitchFamily="34" charset="0"/>
              </a:defRPr>
            </a:lvl6pPr>
            <a:lvl7pPr marL="2971800" indent="-228600" eaLnBrk="0" fontAlgn="base" hangingPunct="0">
              <a:spcBef>
                <a:spcPct val="50000"/>
              </a:spcBef>
              <a:spcAft>
                <a:spcPct val="0"/>
              </a:spcAft>
              <a:defRPr sz="4200" b="1" baseline="-25000">
                <a:solidFill>
                  <a:srgbClr val="0099FF"/>
                </a:solidFill>
                <a:latin typeface="Arial" panose="020B0604020202020204" pitchFamily="34" charset="0"/>
              </a:defRPr>
            </a:lvl7pPr>
            <a:lvl8pPr marL="3429000" indent="-228600" eaLnBrk="0" fontAlgn="base" hangingPunct="0">
              <a:spcBef>
                <a:spcPct val="50000"/>
              </a:spcBef>
              <a:spcAft>
                <a:spcPct val="0"/>
              </a:spcAft>
              <a:defRPr sz="4200" b="1" baseline="-25000">
                <a:solidFill>
                  <a:srgbClr val="0099FF"/>
                </a:solidFill>
                <a:latin typeface="Arial" panose="020B0604020202020204" pitchFamily="34" charset="0"/>
              </a:defRPr>
            </a:lvl8pPr>
            <a:lvl9pPr marL="3886200" indent="-228600" eaLnBrk="0" fontAlgn="base" hangingPunct="0">
              <a:spcBef>
                <a:spcPct val="50000"/>
              </a:spcBef>
              <a:spcAft>
                <a:spcPct val="0"/>
              </a:spcAft>
              <a:defRPr sz="4200" b="1" baseline="-25000">
                <a:solidFill>
                  <a:srgbClr val="0099FF"/>
                </a:solidFill>
                <a:latin typeface="Arial" panose="020B0604020202020204" pitchFamily="34" charset="0"/>
              </a:defRPr>
            </a:lvl9pPr>
          </a:lstStyle>
          <a:p>
            <a:pPr fontAlgn="auto">
              <a:spcAft>
                <a:spcPts val="0"/>
              </a:spcAft>
              <a:defRPr/>
            </a:pPr>
            <a:r>
              <a:rPr lang="en-GB" altLang="en-US" sz="3879" dirty="0">
                <a:solidFill>
                  <a:srgbClr val="003377"/>
                </a:solidFill>
                <a:latin typeface="Street Corner" panose="02000400000000000000" pitchFamily="2" charset="0"/>
                <a:cs typeface="+mn-cs"/>
              </a:rPr>
              <a:t>To find out more:</a:t>
            </a:r>
          </a:p>
          <a:p>
            <a:pPr fontAlgn="auto">
              <a:spcAft>
                <a:spcPts val="0"/>
              </a:spcAft>
              <a:defRPr/>
            </a:pPr>
            <a:r>
              <a:rPr lang="en-GB" altLang="en-US" sz="3879" dirty="0">
                <a:solidFill>
                  <a:srgbClr val="773399"/>
                </a:solidFill>
                <a:latin typeface="Street Corner" panose="02000400000000000000" pitchFamily="2" charset="0"/>
                <a:cs typeface="+mn-cs"/>
              </a:rPr>
              <a:t>mind.org.uk/work for information and resources on mental health at work</a:t>
            </a:r>
          </a:p>
          <a:p>
            <a:pPr fontAlgn="auto">
              <a:spcAft>
                <a:spcPts val="0"/>
              </a:spcAft>
              <a:defRPr/>
            </a:pPr>
            <a:r>
              <a:rPr lang="en-GB" altLang="en-US" sz="3879" dirty="0">
                <a:solidFill>
                  <a:srgbClr val="773399"/>
                </a:solidFill>
                <a:latin typeface="Street Corner" panose="02000400000000000000" pitchFamily="2" charset="0"/>
                <a:cs typeface="+mn-cs"/>
              </a:rPr>
              <a:t>mind.org.uk for general information</a:t>
            </a:r>
          </a:p>
          <a:p>
            <a:pPr fontAlgn="auto">
              <a:spcAft>
                <a:spcPts val="0"/>
              </a:spcAft>
              <a:defRPr/>
            </a:pPr>
            <a:r>
              <a:rPr lang="en-US" altLang="en-US" sz="3879" dirty="0">
                <a:solidFill>
                  <a:srgbClr val="773399"/>
                </a:solidFill>
                <a:latin typeface="Street Corner" panose="02000400000000000000" pitchFamily="2" charset="0"/>
                <a:cs typeface="+mn-cs"/>
              </a:rPr>
              <a:t>Contact:	</a:t>
            </a:r>
            <a:r>
              <a:rPr lang="en-US" altLang="en-US" sz="3879" dirty="0">
                <a:solidFill>
                  <a:srgbClr val="773399"/>
                </a:solidFill>
                <a:latin typeface="Street Corner" panose="02000400000000000000" pitchFamily="2" charset="0"/>
                <a:cs typeface="+mn-cs"/>
                <a:hlinkClick r:id="rId4"/>
              </a:rPr>
              <a:t>work@mind.org.uk</a:t>
            </a:r>
            <a:r>
              <a:rPr lang="en-US" altLang="en-US" sz="3879" dirty="0">
                <a:solidFill>
                  <a:srgbClr val="773399"/>
                </a:solidFill>
                <a:latin typeface="Street Corner" panose="02000400000000000000" pitchFamily="2" charset="0"/>
                <a:cs typeface="+mn-cs"/>
              </a:rPr>
              <a:t/>
            </a:r>
            <a:br>
              <a:rPr lang="en-US" altLang="en-US" sz="3879" dirty="0">
                <a:solidFill>
                  <a:srgbClr val="773399"/>
                </a:solidFill>
                <a:latin typeface="Street Corner" panose="02000400000000000000" pitchFamily="2" charset="0"/>
                <a:cs typeface="+mn-cs"/>
              </a:rPr>
            </a:br>
            <a:r>
              <a:rPr lang="en-US" altLang="en-US" sz="3879" dirty="0">
                <a:solidFill>
                  <a:srgbClr val="773399"/>
                </a:solidFill>
                <a:latin typeface="Street Corner" panose="02000400000000000000" pitchFamily="2" charset="0"/>
                <a:cs typeface="+mn-cs"/>
              </a:rPr>
              <a:t>		020 8215 </a:t>
            </a:r>
            <a:r>
              <a:rPr lang="en-US" altLang="en-US" sz="3879" dirty="0" smtClean="0">
                <a:solidFill>
                  <a:srgbClr val="773399"/>
                </a:solidFill>
                <a:latin typeface="Street Corner" panose="02000400000000000000" pitchFamily="2" charset="0"/>
                <a:cs typeface="+mn-cs"/>
              </a:rPr>
              <a:t>2231</a:t>
            </a:r>
            <a:endParaRPr lang="en-GB" altLang="en-US" sz="3879" dirty="0">
              <a:solidFill>
                <a:srgbClr val="773399"/>
              </a:solidFill>
              <a:latin typeface="Street Corner" panose="02000400000000000000" pitchFamily="2" charset="0"/>
              <a:cs typeface="+mn-cs"/>
            </a:endParaRPr>
          </a:p>
        </p:txBody>
      </p:sp>
    </p:spTree>
    <p:extLst>
      <p:ext uri="{BB962C8B-B14F-4D97-AF65-F5344CB8AC3E}">
        <p14:creationId xmlns:p14="http://schemas.microsoft.com/office/powerpoint/2010/main" xmlns="" val="40352910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200" dirty="0" smtClean="0">
                <a:solidFill>
                  <a:srgbClr val="260672"/>
                </a:solidFill>
                <a:latin typeface="KG Small Town Southern Girl" panose="02000505000000020004" pitchFamily="2" charset="0"/>
              </a:rPr>
              <a:t>We listen and understand</a:t>
            </a:r>
            <a:endParaRPr lang="en-GB" sz="5200" dirty="0">
              <a:solidFill>
                <a:srgbClr val="260672"/>
              </a:solidFill>
              <a:latin typeface="KG Small Town Southern Girl" panose="02000505000000020004" pitchFamily="2" charset="0"/>
            </a:endParaRPr>
          </a:p>
        </p:txBody>
      </p:sp>
      <p:sp>
        <p:nvSpPr>
          <p:cNvPr id="3" name="Content Placeholder 2"/>
          <p:cNvSpPr>
            <a:spLocks noGrp="1"/>
          </p:cNvSpPr>
          <p:nvPr>
            <p:ph idx="1"/>
          </p:nvPr>
        </p:nvSpPr>
        <p:spPr/>
        <p:txBody>
          <a:bodyPr/>
          <a:lstStyle/>
          <a:p>
            <a:pPr eaLnBrk="1" hangingPunct="1">
              <a:lnSpc>
                <a:spcPct val="90000"/>
              </a:lnSpc>
              <a:spcBef>
                <a:spcPct val="50000"/>
              </a:spcBef>
              <a:spcAft>
                <a:spcPct val="20000"/>
              </a:spcAft>
              <a:buFont typeface="Symbol" panose="05050102010706020507" pitchFamily="18" charset="2"/>
              <a:buChar char=""/>
            </a:pPr>
            <a:r>
              <a:rPr lang="en-GB" altLang="en-US" sz="3200" dirty="0">
                <a:solidFill>
                  <a:srgbClr val="003377"/>
                </a:solidFill>
                <a:latin typeface="Street Corner" panose="02000400000000000000" pitchFamily="2" charset="0"/>
                <a:cs typeface="Tahoma" panose="020B0604030504040204" pitchFamily="34" charset="0"/>
              </a:rPr>
              <a:t>Our online peer support network has over </a:t>
            </a:r>
            <a:r>
              <a:rPr lang="en-GB" altLang="en-US" sz="3200" dirty="0">
                <a:solidFill>
                  <a:srgbClr val="773399"/>
                </a:solidFill>
                <a:latin typeface="Street Corner" panose="02000400000000000000" pitchFamily="2" charset="0"/>
                <a:cs typeface="Tahoma" panose="020B0604030504040204" pitchFamily="34" charset="0"/>
              </a:rPr>
              <a:t>10,000</a:t>
            </a:r>
            <a:r>
              <a:rPr lang="en-GB" altLang="en-US" sz="3200" dirty="0">
                <a:solidFill>
                  <a:srgbClr val="003377"/>
                </a:solidFill>
                <a:latin typeface="Street Corner" panose="02000400000000000000" pitchFamily="2" charset="0"/>
                <a:cs typeface="Tahoma" panose="020B0604030504040204" pitchFamily="34" charset="0"/>
              </a:rPr>
              <a:t> users </a:t>
            </a:r>
          </a:p>
          <a:p>
            <a:pPr eaLnBrk="1" hangingPunct="1">
              <a:lnSpc>
                <a:spcPct val="90000"/>
              </a:lnSpc>
              <a:spcBef>
                <a:spcPct val="50000"/>
              </a:spcBef>
              <a:spcAft>
                <a:spcPct val="20000"/>
              </a:spcAft>
              <a:buFont typeface="Symbol" panose="05050102010706020507" pitchFamily="18" charset="2"/>
              <a:buChar char=""/>
            </a:pPr>
            <a:r>
              <a:rPr lang="en-GB" altLang="en-US" sz="3200" dirty="0">
                <a:solidFill>
                  <a:srgbClr val="003377"/>
                </a:solidFill>
                <a:latin typeface="Street Corner" panose="02000400000000000000" pitchFamily="2" charset="0"/>
                <a:cs typeface="Tahoma" panose="020B0604030504040204" pitchFamily="34" charset="0"/>
              </a:rPr>
              <a:t>Over </a:t>
            </a:r>
            <a:r>
              <a:rPr lang="en-GB" altLang="en-US" sz="3200" dirty="0">
                <a:solidFill>
                  <a:srgbClr val="773399"/>
                </a:solidFill>
                <a:latin typeface="Street Corner" panose="02000400000000000000" pitchFamily="2" charset="0"/>
                <a:cs typeface="Tahoma" panose="020B0604030504040204" pitchFamily="34" charset="0"/>
              </a:rPr>
              <a:t>6.5 million </a:t>
            </a:r>
            <a:r>
              <a:rPr lang="en-GB" altLang="en-US" sz="3200" dirty="0">
                <a:solidFill>
                  <a:srgbClr val="003377"/>
                </a:solidFill>
                <a:latin typeface="Street Corner" panose="02000400000000000000" pitchFamily="2" charset="0"/>
                <a:cs typeface="Tahoma" panose="020B0604030504040204" pitchFamily="34" charset="0"/>
              </a:rPr>
              <a:t>visits to our website</a:t>
            </a:r>
          </a:p>
          <a:p>
            <a:pPr eaLnBrk="1" hangingPunct="1">
              <a:lnSpc>
                <a:spcPct val="90000"/>
              </a:lnSpc>
              <a:spcBef>
                <a:spcPct val="50000"/>
              </a:spcBef>
              <a:spcAft>
                <a:spcPct val="20000"/>
              </a:spcAft>
              <a:buFont typeface="Symbol" panose="05050102010706020507" pitchFamily="18" charset="2"/>
              <a:buChar char=""/>
            </a:pPr>
            <a:r>
              <a:rPr lang="en-GB" altLang="en-US" sz="3200" dirty="0">
                <a:solidFill>
                  <a:srgbClr val="003377"/>
                </a:solidFill>
                <a:latin typeface="Street Corner" panose="02000400000000000000" pitchFamily="2" charset="0"/>
                <a:cs typeface="Tahoma" panose="020B0604030504040204" pitchFamily="34" charset="0"/>
              </a:rPr>
              <a:t>Our helplines respond to </a:t>
            </a:r>
            <a:r>
              <a:rPr lang="en-GB" altLang="en-US" sz="3200" dirty="0" smtClean="0">
                <a:solidFill>
                  <a:srgbClr val="773399"/>
                </a:solidFill>
                <a:latin typeface="Street Corner" panose="02000400000000000000" pitchFamily="2" charset="0"/>
                <a:cs typeface="Tahoma" panose="020B0604030504040204" pitchFamily="34" charset="0"/>
              </a:rPr>
              <a:t>50,000 </a:t>
            </a:r>
            <a:r>
              <a:rPr lang="en-GB" altLang="en-US" sz="3200" dirty="0">
                <a:solidFill>
                  <a:srgbClr val="003377"/>
                </a:solidFill>
                <a:latin typeface="Street Corner" panose="02000400000000000000" pitchFamily="2" charset="0"/>
                <a:cs typeface="Tahoma" panose="020B0604030504040204" pitchFamily="34" charset="0"/>
              </a:rPr>
              <a:t>calls annually</a:t>
            </a:r>
          </a:p>
        </p:txBody>
      </p:sp>
    </p:spTree>
    <p:extLst>
      <p:ext uri="{BB962C8B-B14F-4D97-AF65-F5344CB8AC3E}">
        <p14:creationId xmlns:p14="http://schemas.microsoft.com/office/powerpoint/2010/main" xmlns="" val="36902797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200" dirty="0" smtClean="0">
                <a:solidFill>
                  <a:srgbClr val="260672"/>
                </a:solidFill>
                <a:latin typeface="KG Small Town Southern Girl" panose="02000505000000020004" pitchFamily="2" charset="0"/>
              </a:rPr>
              <a:t>We speak out</a:t>
            </a:r>
            <a:endParaRPr lang="en-GB" sz="5200" dirty="0">
              <a:solidFill>
                <a:srgbClr val="260672"/>
              </a:solidFill>
              <a:latin typeface="KG Small Town Southern Girl" panose="02000505000000020004" pitchFamily="2" charset="0"/>
            </a:endParaRPr>
          </a:p>
        </p:txBody>
      </p:sp>
      <p:pic>
        <p:nvPicPr>
          <p:cNvPr id="4" name="Picture 1"/>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3636" y="979002"/>
            <a:ext cx="2016224" cy="310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854584" y="1252287"/>
            <a:ext cx="3032072" cy="2746908"/>
          </a:xfrm>
          <a:prstGeom prst="rect">
            <a:avLst/>
          </a:prstGeom>
          <a:noFill/>
          <a:ln w="317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p:nvPicPr>
        <p:blipFill>
          <a:blip r:embed="rId5" cstate="email">
            <a:lum bright="6000"/>
            <a:extLst>
              <a:ext uri="{28A0092B-C50C-407E-A947-70E740481C1C}">
                <a14:useLocalDpi xmlns:a14="http://schemas.microsoft.com/office/drawing/2010/main" xmlns=""/>
              </a:ext>
            </a:extLst>
          </a:blip>
          <a:srcRect/>
          <a:stretch>
            <a:fillRect/>
          </a:stretch>
        </p:blipFill>
        <p:spPr bwMode="auto">
          <a:xfrm>
            <a:off x="6254634" y="1168992"/>
            <a:ext cx="2628758" cy="2913498"/>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o-SUN-FRONT-PAGE-570"/>
          <p:cNvPicPr>
            <a:picLocks noChangeAspect="1" noChangeArrowheads="1"/>
          </p:cNvPicPr>
          <p:nvPr/>
        </p:nvPicPr>
        <p:blipFill>
          <a:blip r:embed="rId6" cstate="email">
            <a:lum bright="12000"/>
            <a:extLst>
              <a:ext uri="{28A0092B-C50C-407E-A947-70E740481C1C}">
                <a14:useLocalDpi xmlns:a14="http://schemas.microsoft.com/office/drawing/2010/main" xmlns=""/>
              </a:ext>
            </a:extLst>
          </a:blip>
          <a:srcRect/>
          <a:stretch>
            <a:fillRect/>
          </a:stretch>
        </p:blipFill>
        <p:spPr bwMode="auto">
          <a:xfrm>
            <a:off x="2315385" y="4153747"/>
            <a:ext cx="2227503" cy="2579060"/>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bwMode="auto">
          <a:xfrm>
            <a:off x="297612" y="4133299"/>
            <a:ext cx="1944142" cy="259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The Times, pag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684362" y="4153747"/>
            <a:ext cx="1922935" cy="257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94983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86" y="364673"/>
            <a:ext cx="7886828" cy="688064"/>
          </a:xfrm>
        </p:spPr>
        <p:txBody>
          <a:bodyPr/>
          <a:lstStyle/>
          <a:p>
            <a:r>
              <a:rPr lang="en-GB" sz="4000" dirty="0" smtClean="0">
                <a:solidFill>
                  <a:srgbClr val="260672"/>
                </a:solidFill>
                <a:latin typeface="KG Small Town Southern Girl" panose="02000505000000020004" pitchFamily="2" charset="0"/>
              </a:rPr>
              <a:t>Mental health on the political agenda</a:t>
            </a:r>
            <a:endParaRPr lang="en-GB" sz="4000" dirty="0"/>
          </a:p>
        </p:txBody>
      </p:sp>
      <p:sp>
        <p:nvSpPr>
          <p:cNvPr id="8" name="TextBox 7"/>
          <p:cNvSpPr txBox="1"/>
          <p:nvPr/>
        </p:nvSpPr>
        <p:spPr>
          <a:xfrm>
            <a:off x="628586" y="1292044"/>
            <a:ext cx="4536504" cy="4447371"/>
          </a:xfrm>
          <a:prstGeom prst="rect">
            <a:avLst/>
          </a:prstGeom>
          <a:solidFill>
            <a:srgbClr val="003377"/>
          </a:solidFill>
        </p:spPr>
        <p:txBody>
          <a:bodyPr wrap="square" rtlCol="0">
            <a:spAutoFit/>
          </a:bodyPr>
          <a:lstStyle/>
          <a:p>
            <a:pPr eaLnBrk="0" fontAlgn="base" hangingPunct="0">
              <a:spcBef>
                <a:spcPts val="600"/>
              </a:spcBef>
              <a:spcAft>
                <a:spcPct val="0"/>
              </a:spcAft>
              <a:buClr>
                <a:srgbClr val="003377"/>
              </a:buClr>
            </a:pPr>
            <a:r>
              <a:rPr lang="en-GB" sz="2400" dirty="0" smtClean="0">
                <a:solidFill>
                  <a:schemeClr val="bg1"/>
                </a:solidFill>
              </a:rPr>
              <a:t>-</a:t>
            </a:r>
            <a:r>
              <a:rPr lang="en-GB" sz="2200" dirty="0" smtClean="0">
                <a:solidFill>
                  <a:schemeClr val="bg1"/>
                </a:solidFill>
              </a:rPr>
              <a:t>Teresa May ‘there is not enough help to hand for people with mental health problems’ in her first speech as PM.</a:t>
            </a:r>
          </a:p>
          <a:p>
            <a:pPr eaLnBrk="0" fontAlgn="base" hangingPunct="0">
              <a:spcBef>
                <a:spcPts val="600"/>
              </a:spcBef>
              <a:spcAft>
                <a:spcPct val="0"/>
              </a:spcAft>
              <a:buClr>
                <a:srgbClr val="003377"/>
              </a:buClr>
            </a:pPr>
            <a:endParaRPr lang="en-GB" sz="2200" dirty="0" smtClean="0">
              <a:solidFill>
                <a:schemeClr val="bg1"/>
              </a:solidFill>
            </a:endParaRPr>
          </a:p>
          <a:p>
            <a:pPr eaLnBrk="0" fontAlgn="base" hangingPunct="0">
              <a:spcBef>
                <a:spcPts val="600"/>
              </a:spcBef>
              <a:spcAft>
                <a:spcPct val="0"/>
              </a:spcAft>
              <a:buClr>
                <a:srgbClr val="003377"/>
              </a:buClr>
            </a:pPr>
            <a:r>
              <a:rPr lang="en-GB" sz="2200" dirty="0" smtClean="0">
                <a:solidFill>
                  <a:schemeClr val="bg1"/>
                </a:solidFill>
              </a:rPr>
              <a:t>-Jeremy </a:t>
            </a:r>
            <a:r>
              <a:rPr lang="en-GB" sz="2200" dirty="0">
                <a:solidFill>
                  <a:schemeClr val="bg1"/>
                </a:solidFill>
              </a:rPr>
              <a:t>Hunt continues as the Secretary of State for </a:t>
            </a:r>
            <a:r>
              <a:rPr lang="en-GB" sz="2200" dirty="0" smtClean="0">
                <a:solidFill>
                  <a:schemeClr val="bg1"/>
                </a:solidFill>
              </a:rPr>
              <a:t>Health but </a:t>
            </a:r>
            <a:r>
              <a:rPr lang="en-GB" sz="2200" dirty="0">
                <a:solidFill>
                  <a:schemeClr val="bg1"/>
                </a:solidFill>
              </a:rPr>
              <a:t>is </a:t>
            </a:r>
            <a:r>
              <a:rPr lang="en-GB" sz="2200" dirty="0" smtClean="0">
                <a:solidFill>
                  <a:schemeClr val="bg1"/>
                </a:solidFill>
              </a:rPr>
              <a:t>now also </a:t>
            </a:r>
            <a:r>
              <a:rPr lang="en-GB" sz="2200" dirty="0">
                <a:solidFill>
                  <a:schemeClr val="bg1"/>
                </a:solidFill>
              </a:rPr>
              <a:t>personally responsible for mental health. This sends a strong message that mental health will be high on the political agenda</a:t>
            </a:r>
            <a:endParaRPr lang="en-GB" sz="2200" dirty="0" smtClean="0">
              <a:solidFill>
                <a:schemeClr val="bg1"/>
              </a:solidFill>
            </a:endParaRPr>
          </a:p>
          <a:p>
            <a:pPr eaLnBrk="0" fontAlgn="base" hangingPunct="0">
              <a:spcBef>
                <a:spcPts val="600"/>
              </a:spcBef>
              <a:spcAft>
                <a:spcPct val="0"/>
              </a:spcAft>
              <a:buClr>
                <a:srgbClr val="003377"/>
              </a:buClr>
            </a:pPr>
            <a:endParaRPr lang="en-GB" sz="2400" dirty="0" smtClean="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8104" y="1643048"/>
            <a:ext cx="2779926" cy="18499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08104" y="3506990"/>
            <a:ext cx="2779926" cy="1849915"/>
          </a:xfrm>
          <a:prstGeom prst="rect">
            <a:avLst/>
          </a:prstGeom>
        </p:spPr>
      </p:pic>
    </p:spTree>
    <p:extLst>
      <p:ext uri="{BB962C8B-B14F-4D97-AF65-F5344CB8AC3E}">
        <p14:creationId xmlns:p14="http://schemas.microsoft.com/office/powerpoint/2010/main" xmlns="" val="30362288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7269" y="256127"/>
            <a:ext cx="6842364" cy="892552"/>
          </a:xfrm>
          <a:prstGeom prst="rect">
            <a:avLst/>
          </a:prstGeom>
        </p:spPr>
        <p:txBody>
          <a:bodyPr wrap="square">
            <a:spAutoFit/>
          </a:bodyPr>
          <a:lstStyle/>
          <a:p>
            <a:pPr algn="ctr"/>
            <a:r>
              <a:rPr lang="en-GB" sz="5200" dirty="0">
                <a:solidFill>
                  <a:srgbClr val="002060"/>
                </a:solidFill>
                <a:latin typeface="KG Small Town Southern Girl" panose="02000505000000020004" pitchFamily="2" charset="0"/>
              </a:rPr>
              <a:t>Reaching new audiences</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6300" y="1961858"/>
            <a:ext cx="4327377" cy="28400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5802" y="1210243"/>
            <a:ext cx="1462934" cy="141496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1461" y="2748341"/>
            <a:ext cx="4324225" cy="2864723"/>
          </a:xfrm>
          <a:prstGeom prst="rect">
            <a:avLst/>
          </a:prstGeom>
        </p:spPr>
      </p:pic>
    </p:spTree>
    <p:extLst>
      <p:ext uri="{BB962C8B-B14F-4D97-AF65-F5344CB8AC3E}">
        <p14:creationId xmlns:p14="http://schemas.microsoft.com/office/powerpoint/2010/main" xmlns="" val="19294537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49340"/>
            <a:ext cx="7886828" cy="1326697"/>
          </a:xfrm>
        </p:spPr>
        <p:txBody>
          <a:bodyPr/>
          <a:lstStyle/>
          <a:p>
            <a:r>
              <a:rPr lang="en-GB" sz="6600" dirty="0" smtClean="0">
                <a:solidFill>
                  <a:srgbClr val="003377"/>
                </a:solidFill>
                <a:latin typeface="KG Small Town Southern Girl" panose="02000505000000020004" pitchFamily="2" charset="0"/>
              </a:rPr>
              <a:t>Mental health is everyone’s business</a:t>
            </a:r>
            <a:endParaRPr lang="en-GB" sz="6600" dirty="0">
              <a:solidFill>
                <a:srgbClr val="003377"/>
              </a:solidFill>
            </a:endParaRPr>
          </a:p>
        </p:txBody>
      </p:sp>
    </p:spTree>
    <p:extLst>
      <p:ext uri="{BB962C8B-B14F-4D97-AF65-F5344CB8AC3E}">
        <p14:creationId xmlns:p14="http://schemas.microsoft.com/office/powerpoint/2010/main" xmlns="" val="42894191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4200" b="1" i="0" u="none" strike="noStrike" cap="none" normalizeH="0" baseline="-25000" smtClean="0">
            <a:ln>
              <a:noFill/>
            </a:ln>
            <a:solidFill>
              <a:srgbClr val="0099FF"/>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4200" b="1" i="0" u="none" strike="noStrike" cap="none" normalizeH="0" baseline="-25000" smtClean="0">
            <a:ln>
              <a:noFill/>
            </a:ln>
            <a:solidFill>
              <a:srgbClr val="0099FF"/>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9295E98127564681FB7334D47DB9D6" ma:contentTypeVersion="1" ma:contentTypeDescription="Create a new document." ma:contentTypeScope="" ma:versionID="8c7d3e7c77bc8854fbc38b71f7b90b90">
  <xsd:schema xmlns:xsd="http://www.w3.org/2001/XMLSchema" xmlns:xs="http://www.w3.org/2001/XMLSchema" xmlns:p="http://schemas.microsoft.com/office/2006/metadata/properties" xmlns:ns3="a2ce56e5-899b-484c-9e5c-00090dc82e33" targetNamespace="http://schemas.microsoft.com/office/2006/metadata/properties" ma:root="true" ma:fieldsID="545288a4586454e125c8745a20a3d433" ns3:_="">
    <xsd:import namespace="a2ce56e5-899b-484c-9e5c-00090dc82e3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56e5-899b-484c-9e5c-00090dc82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1CE1D4-56E2-466D-BC84-4C94C1A0BB4C}">
  <ds:schemaRefs>
    <ds:schemaRef ds:uri="http://schemas.microsoft.com/sharepoint/v3/contenttype/forms"/>
  </ds:schemaRefs>
</ds:datastoreItem>
</file>

<file path=customXml/itemProps2.xml><?xml version="1.0" encoding="utf-8"?>
<ds:datastoreItem xmlns:ds="http://schemas.openxmlformats.org/officeDocument/2006/customXml" ds:itemID="{4B4F6561-2F44-434B-8C97-9EF5A3732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e56e5-899b-484c-9e5c-00090dc82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B7DDE-3729-432A-A83B-1830538804EF}">
  <ds:schemaRefs>
    <ds:schemaRef ds:uri="http://www.w3.org/XML/1998/namespace"/>
    <ds:schemaRef ds:uri="http://schemas.microsoft.com/office/infopath/2007/PartnerControls"/>
    <ds:schemaRef ds:uri="a2ce56e5-899b-484c-9e5c-00090dc82e33"/>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17531</TotalTime>
  <Words>1863</Words>
  <Application>Microsoft Office PowerPoint</Application>
  <PresentationFormat>On-screen Show (4:3)</PresentationFormat>
  <Paragraphs>300</Paragraphs>
  <Slides>45</Slides>
  <Notes>39</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Street Corner Bold</vt:lpstr>
      <vt:lpstr>KG Small Town Southern Girl</vt:lpstr>
      <vt:lpstr>Street Corner</vt:lpstr>
      <vt:lpstr>Tahoma</vt:lpstr>
      <vt:lpstr>Times New Roman</vt:lpstr>
      <vt:lpstr>Symbol</vt:lpstr>
      <vt:lpstr>Helvetica Neue Light</vt:lpstr>
      <vt:lpstr>Alabama</vt:lpstr>
      <vt:lpstr>Times</vt:lpstr>
      <vt:lpstr>Calibri</vt:lpstr>
      <vt:lpstr>Wingdings</vt:lpstr>
      <vt:lpstr>Custom Design</vt:lpstr>
      <vt:lpstr>Slide 1</vt:lpstr>
      <vt:lpstr>Slide 2</vt:lpstr>
      <vt:lpstr>We give advice and support</vt:lpstr>
      <vt:lpstr>140+ local Minds across England and Wales</vt:lpstr>
      <vt:lpstr>We listen and understand</vt:lpstr>
      <vt:lpstr>We speak out</vt:lpstr>
      <vt:lpstr>Mental health on the political agenda</vt:lpstr>
      <vt:lpstr>Slide 8</vt:lpstr>
      <vt:lpstr>Mental health is everyone’s business</vt:lpstr>
      <vt:lpstr>Slide 10</vt:lpstr>
      <vt:lpstr>Slide 11</vt:lpstr>
      <vt:lpstr>But people don’t talk about it…</vt:lpstr>
      <vt:lpstr>Slide 13</vt:lpstr>
      <vt:lpstr>Time to Change programme</vt:lpstr>
      <vt:lpstr>Slide 15</vt:lpstr>
      <vt:lpstr>Slide 16</vt:lpstr>
      <vt:lpstr>Living with stigma is often worse than the illness itself…</vt:lpstr>
      <vt:lpstr>Time to Change poll data</vt:lpstr>
      <vt:lpstr>Stigma in the workplace…</vt:lpstr>
      <vt:lpstr>Slide 20</vt:lpstr>
      <vt:lpstr>Mental health at work</vt:lpstr>
      <vt:lpstr>Slide 22</vt:lpstr>
      <vt:lpstr>Work/life balance</vt:lpstr>
      <vt:lpstr>Culture of silence</vt:lpstr>
      <vt:lpstr>Where do we need to get to?</vt:lpstr>
      <vt:lpstr>Where next?</vt:lpstr>
      <vt:lpstr>Slide 27</vt:lpstr>
      <vt:lpstr>Promote wellbeing</vt:lpstr>
      <vt:lpstr>Slide 29</vt:lpstr>
      <vt:lpstr>Promote wellbeing</vt:lpstr>
      <vt:lpstr>Tackling the causes</vt:lpstr>
      <vt:lpstr>Supporting employees</vt:lpstr>
      <vt:lpstr>What can you do for your team?</vt:lpstr>
      <vt:lpstr>Slide 34</vt:lpstr>
      <vt:lpstr>Potential indicators</vt:lpstr>
      <vt:lpstr>Slide 36</vt:lpstr>
      <vt:lpstr>Slide 37</vt:lpstr>
      <vt:lpstr>Building your resilience</vt:lpstr>
      <vt:lpstr>Top tips at work</vt:lpstr>
      <vt:lpstr>Having a work/life balance</vt:lpstr>
      <vt:lpstr>Slide 41</vt:lpstr>
      <vt:lpstr>Mind, Bank Workers Charity (BWC) &amp; Lloyds Banking Group</vt:lpstr>
      <vt:lpstr>Workplace Wellbeing Index</vt:lpstr>
      <vt:lpstr>Resources for employers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J Harrington</dc:creator>
  <cp:lastModifiedBy>lhill</cp:lastModifiedBy>
  <cp:revision>505</cp:revision>
  <cp:lastPrinted>2016-05-24T09:24:04Z</cp:lastPrinted>
  <dcterms:created xsi:type="dcterms:W3CDTF">2013-02-07T12:59:20Z</dcterms:created>
  <dcterms:modified xsi:type="dcterms:W3CDTF">2016-10-19T14:09:48Z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0x010100859295E98127564681FB7334D47DB9D6</vt:lpwstr>
  </property>
</Properties>
</file>